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66" r:id="rId3"/>
    <p:sldId id="267" r:id="rId4"/>
    <p:sldId id="265" r:id="rId5"/>
    <p:sldId id="272" r:id="rId6"/>
    <p:sldId id="273" r:id="rId7"/>
    <p:sldId id="274" r:id="rId8"/>
    <p:sldId id="275" r:id="rId9"/>
    <p:sldId id="276" r:id="rId10"/>
    <p:sldId id="277" r:id="rId11"/>
    <p:sldId id="278" r:id="rId12"/>
    <p:sldId id="279" r:id="rId13"/>
    <p:sldId id="282" r:id="rId14"/>
    <p:sldId id="281" r:id="rId15"/>
    <p:sldId id="280" r:id="rId16"/>
    <p:sldId id="283" r:id="rId17"/>
    <p:sldId id="285" r:id="rId18"/>
    <p:sldId id="284" r:id="rId19"/>
    <p:sldId id="288" r:id="rId20"/>
    <p:sldId id="287" r:id="rId21"/>
    <p:sldId id="286" r:id="rId22"/>
    <p:sldId id="289" r:id="rId23"/>
    <p:sldId id="290" r:id="rId24"/>
    <p:sldId id="291" r:id="rId25"/>
    <p:sldId id="292" r:id="rId26"/>
    <p:sldId id="293" r:id="rId27"/>
    <p:sldId id="271" r:id="rId28"/>
    <p:sldId id="25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D995"/>
    <a:srgbClr val="F6AA07"/>
    <a:srgbClr val="1B193E"/>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7" autoAdjust="0"/>
    <p:restoredTop sz="94675" autoAdjust="0"/>
  </p:normalViewPr>
  <p:slideViewPr>
    <p:cSldViewPr snapToGrid="0">
      <p:cViewPr varScale="1">
        <p:scale>
          <a:sx n="86" d="100"/>
          <a:sy n="86" d="100"/>
        </p:scale>
        <p:origin x="792"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08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3BF02-1407-45D4-91DB-52DF284200D1}" type="datetimeFigureOut">
              <a:rPr lang="en-GB" smtClean="0"/>
              <a:t>11/09/2023</a:t>
            </a:fld>
            <a:endParaRPr lang="en-GB"/>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3550A-1C67-491B-B6B7-CEF62DBEB878}" type="slidenum">
              <a:rPr lang="en-GB" smtClean="0"/>
              <a:t>‹Nº›</a:t>
            </a:fld>
            <a:endParaRPr lang="en-GB"/>
          </a:p>
        </p:txBody>
      </p:sp>
    </p:spTree>
    <p:extLst>
      <p:ext uri="{BB962C8B-B14F-4D97-AF65-F5344CB8AC3E}">
        <p14:creationId xmlns:p14="http://schemas.microsoft.com/office/powerpoint/2010/main" val="3239890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37" name="Rectángulo 36">
            <a:extLst>
              <a:ext uri="{FF2B5EF4-FFF2-40B4-BE49-F238E27FC236}">
                <a16:creationId xmlns:a16="http://schemas.microsoft.com/office/drawing/2014/main" id="{E7011437-580D-4C90-2D19-897831A98578}"/>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Imagen 10" descr="Imagen que contiene Logotipo&#10;&#10;Descripción generada automáticamente">
            <a:extLst>
              <a:ext uri="{FF2B5EF4-FFF2-40B4-BE49-F238E27FC236}">
                <a16:creationId xmlns:a16="http://schemas.microsoft.com/office/drawing/2014/main" id="{6C8B1B9F-D160-6C24-AD2C-5B9574321F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2821" y="1323778"/>
            <a:ext cx="4416598" cy="2229084"/>
          </a:xfrm>
          <a:prstGeom prst="rect">
            <a:avLst/>
          </a:prstGeom>
        </p:spPr>
      </p:pic>
      <p:sp>
        <p:nvSpPr>
          <p:cNvPr id="12" name="CuadroTexto 11">
            <a:extLst>
              <a:ext uri="{FF2B5EF4-FFF2-40B4-BE49-F238E27FC236}">
                <a16:creationId xmlns:a16="http://schemas.microsoft.com/office/drawing/2014/main" id="{C238BC30-F6DA-D940-405D-0ACD930EC362}"/>
              </a:ext>
            </a:extLst>
          </p:cNvPr>
          <p:cNvSpPr txBox="1"/>
          <p:nvPr userDrawn="1"/>
        </p:nvSpPr>
        <p:spPr>
          <a:xfrm>
            <a:off x="8773360" y="177708"/>
            <a:ext cx="3283527" cy="400110"/>
          </a:xfrm>
          <a:prstGeom prst="rect">
            <a:avLst/>
          </a:prstGeom>
          <a:noFill/>
        </p:spPr>
        <p:txBody>
          <a:bodyPr wrap="square" rtlCol="0">
            <a:spAutoFit/>
          </a:bodyPr>
          <a:lstStyle/>
          <a:p>
            <a:pPr algn="r"/>
            <a:r>
              <a:rPr lang="es-ES" sz="2000" b="1">
                <a:solidFill>
                  <a:srgbClr val="1B193E"/>
                </a:solidFill>
                <a:effectLst/>
                <a:latin typeface="+mj-lt"/>
              </a:rPr>
              <a:t>digital-dream-lab.eu</a:t>
            </a:r>
            <a:endParaRPr lang="en-GB" sz="2000" b="1">
              <a:solidFill>
                <a:srgbClr val="1B193E"/>
              </a:solidFill>
              <a:effectLst/>
              <a:latin typeface="+mj-lt"/>
            </a:endParaRPr>
          </a:p>
        </p:txBody>
      </p:sp>
      <p:sp>
        <p:nvSpPr>
          <p:cNvPr id="38" name="CuadroTexto 37">
            <a:extLst>
              <a:ext uri="{FF2B5EF4-FFF2-40B4-BE49-F238E27FC236}">
                <a16:creationId xmlns:a16="http://schemas.microsoft.com/office/drawing/2014/main" id="{18D7B3E2-2115-114F-089F-09C93F21300B}"/>
              </a:ext>
            </a:extLst>
          </p:cNvPr>
          <p:cNvSpPr txBox="1"/>
          <p:nvPr userDrawn="1"/>
        </p:nvSpPr>
        <p:spPr>
          <a:xfrm>
            <a:off x="135113" y="6160146"/>
            <a:ext cx="7352615" cy="692497"/>
          </a:xfrm>
          <a:prstGeom prst="rect">
            <a:avLst/>
          </a:prstGeom>
          <a:noFill/>
        </p:spPr>
        <p:txBody>
          <a:bodyPr wrap="square" rtlCol="0">
            <a:spAutoFit/>
          </a:bodyPr>
          <a:lstStyle/>
          <a:p>
            <a:pPr algn="l"/>
            <a:r>
              <a:rPr lang="en-GB" sz="1300">
                <a:solidFill>
                  <a:schemeClr val="bg1"/>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chemeClr val="bg1"/>
                </a:solidFill>
                <a:effectLst/>
                <a:latin typeface="+mn-lt"/>
              </a:rPr>
              <a:t>.</a:t>
            </a:r>
          </a:p>
        </p:txBody>
      </p:sp>
      <p:sp>
        <p:nvSpPr>
          <p:cNvPr id="44" name="Rectángulo 43">
            <a:extLst>
              <a:ext uri="{FF2B5EF4-FFF2-40B4-BE49-F238E27FC236}">
                <a16:creationId xmlns:a16="http://schemas.microsoft.com/office/drawing/2014/main" id="{B75A42C1-7D33-0352-C95C-7F661AA2F6DC}"/>
              </a:ext>
            </a:extLst>
          </p:cNvPr>
          <p:cNvSpPr/>
          <p:nvPr userDrawn="1"/>
        </p:nvSpPr>
        <p:spPr>
          <a:xfrm>
            <a:off x="0" y="-38151"/>
            <a:ext cx="12192000" cy="102062"/>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Imagen 47" descr="Texto&#10;&#10;Descripción generada automáticamente">
            <a:extLst>
              <a:ext uri="{FF2B5EF4-FFF2-40B4-BE49-F238E27FC236}">
                <a16:creationId xmlns:a16="http://schemas.microsoft.com/office/drawing/2014/main" id="{2CA96A6B-389F-0861-B1FE-2EA0F58657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509" y="160233"/>
            <a:ext cx="2786332" cy="584559"/>
          </a:xfrm>
          <a:prstGeom prst="rect">
            <a:avLst/>
          </a:prstGeom>
        </p:spPr>
      </p:pic>
      <p:sp>
        <p:nvSpPr>
          <p:cNvPr id="52" name="Marcador de texto 51">
            <a:extLst>
              <a:ext uri="{FF2B5EF4-FFF2-40B4-BE49-F238E27FC236}">
                <a16:creationId xmlns:a16="http://schemas.microsoft.com/office/drawing/2014/main" id="{1B8BE13D-B6DC-C12D-DFD3-3944B7A5C519}"/>
              </a:ext>
            </a:extLst>
          </p:cNvPr>
          <p:cNvSpPr>
            <a:spLocks noGrp="1"/>
          </p:cNvSpPr>
          <p:nvPr>
            <p:ph type="body" sz="quarter" idx="10"/>
          </p:nvPr>
        </p:nvSpPr>
        <p:spPr>
          <a:xfrm>
            <a:off x="876650" y="3922330"/>
            <a:ext cx="4908939" cy="824531"/>
          </a:xfrm>
          <a:prstGeom prst="rect">
            <a:avLst/>
          </a:prstGeom>
        </p:spPr>
        <p:txBody>
          <a:bodyPr anchor="b"/>
          <a:lstStyle>
            <a:lvl1pPr marL="0" indent="0">
              <a:buNone/>
              <a:defRPr sz="3000" b="1">
                <a:solidFill>
                  <a:srgbClr val="1B193E"/>
                </a:solidFill>
              </a:defRPr>
            </a:lvl1pPr>
            <a:lvl2pPr marL="457200" indent="0">
              <a:buNone/>
              <a:defRPr/>
            </a:lvl2pPr>
          </a:lstStyle>
          <a:p>
            <a:pPr lvl="0"/>
            <a:endParaRPr lang="es-ES"/>
          </a:p>
        </p:txBody>
      </p:sp>
      <p:sp>
        <p:nvSpPr>
          <p:cNvPr id="53" name="Marcador de texto 51">
            <a:extLst>
              <a:ext uri="{FF2B5EF4-FFF2-40B4-BE49-F238E27FC236}">
                <a16:creationId xmlns:a16="http://schemas.microsoft.com/office/drawing/2014/main" id="{D89AC5DB-009C-767F-88C8-2118B5565D04}"/>
              </a:ext>
            </a:extLst>
          </p:cNvPr>
          <p:cNvSpPr>
            <a:spLocks noGrp="1"/>
          </p:cNvSpPr>
          <p:nvPr>
            <p:ph type="body" sz="quarter" idx="11"/>
          </p:nvPr>
        </p:nvSpPr>
        <p:spPr>
          <a:xfrm>
            <a:off x="876652" y="4810675"/>
            <a:ext cx="4908939" cy="555389"/>
          </a:xfrm>
          <a:prstGeom prst="rect">
            <a:avLst/>
          </a:prstGeom>
        </p:spPr>
        <p:txBody>
          <a:bodyPr anchor="t"/>
          <a:lstStyle>
            <a:lvl1pPr marL="0" indent="0">
              <a:buNone/>
              <a:defRPr sz="2000" b="0">
                <a:solidFill>
                  <a:srgbClr val="1B193E"/>
                </a:solidFill>
              </a:defRPr>
            </a:lvl1pPr>
            <a:lvl2pPr marL="457200" indent="0">
              <a:buNone/>
              <a:defRPr/>
            </a:lvl2pPr>
          </a:lstStyle>
          <a:p>
            <a:pPr lvl="0"/>
            <a:endParaRPr lang="es-ES"/>
          </a:p>
        </p:txBody>
      </p:sp>
      <p:pic>
        <p:nvPicPr>
          <p:cNvPr id="3" name="Imagen 2">
            <a:extLst>
              <a:ext uri="{FF2B5EF4-FFF2-40B4-BE49-F238E27FC236}">
                <a16:creationId xmlns:a16="http://schemas.microsoft.com/office/drawing/2014/main" id="{871A4218-75F7-09B5-96CB-F74ACC0F124B}"/>
              </a:ext>
            </a:extLst>
          </p:cNvPr>
          <p:cNvPicPr>
            <a:picLocks noChangeAspect="1"/>
          </p:cNvPicPr>
          <p:nvPr userDrawn="1"/>
        </p:nvPicPr>
        <p:blipFill>
          <a:blip r:embed="rId4"/>
          <a:stretch>
            <a:fillRect/>
          </a:stretch>
        </p:blipFill>
        <p:spPr>
          <a:xfrm>
            <a:off x="7581900" y="990600"/>
            <a:ext cx="4610100" cy="5857875"/>
          </a:xfrm>
          <a:prstGeom prst="rect">
            <a:avLst/>
          </a:prstGeom>
        </p:spPr>
      </p:pic>
    </p:spTree>
    <p:extLst>
      <p:ext uri="{BB962C8B-B14F-4D97-AF65-F5344CB8AC3E}">
        <p14:creationId xmlns:p14="http://schemas.microsoft.com/office/powerpoint/2010/main" val="257282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Cover 2">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A148A596-25B6-6139-D67C-3C06362488B4}"/>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ítulo 1">
            <a:extLst>
              <a:ext uri="{FF2B5EF4-FFF2-40B4-BE49-F238E27FC236}">
                <a16:creationId xmlns:a16="http://schemas.microsoft.com/office/drawing/2014/main" id="{972580A2-278E-D007-23A1-E1E471377813}"/>
              </a:ext>
            </a:extLst>
          </p:cNvPr>
          <p:cNvSpPr>
            <a:spLocks noGrp="1"/>
          </p:cNvSpPr>
          <p:nvPr>
            <p:ph type="title"/>
          </p:nvPr>
        </p:nvSpPr>
        <p:spPr>
          <a:xfrm>
            <a:off x="831850" y="3090084"/>
            <a:ext cx="10515600" cy="1232679"/>
          </a:xfrm>
          <a:prstGeom prst="rect">
            <a:avLst/>
          </a:prstGeom>
        </p:spPr>
        <p:txBody>
          <a:bodyPr anchor="b"/>
          <a:lstStyle>
            <a:lvl1pPr algn="ctr">
              <a:defRPr sz="4000" b="1">
                <a:solidFill>
                  <a:srgbClr val="1B193E"/>
                </a:solidFill>
                <a:latin typeface="+mn-lt"/>
              </a:defRPr>
            </a:lvl1pPr>
          </a:lstStyle>
          <a:p>
            <a:endParaRPr lang="en-GB"/>
          </a:p>
        </p:txBody>
      </p:sp>
      <p:pic>
        <p:nvPicPr>
          <p:cNvPr id="7" name="Imagen 6" descr="Imagen que contiene Logotipo&#10;&#10;Descripción generada automáticamente">
            <a:extLst>
              <a:ext uri="{FF2B5EF4-FFF2-40B4-BE49-F238E27FC236}">
                <a16:creationId xmlns:a16="http://schemas.microsoft.com/office/drawing/2014/main" id="{E7782A2B-0AF7-E8AE-9EC4-AF76F2CC9E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5636" y="581702"/>
            <a:ext cx="4416598" cy="2229084"/>
          </a:xfrm>
          <a:prstGeom prst="rect">
            <a:avLst/>
          </a:prstGeom>
        </p:spPr>
      </p:pic>
      <p:pic>
        <p:nvPicPr>
          <p:cNvPr id="13" name="Imagen 12" descr="Interfaz de usuario gráfica, Texto&#10;&#10;Descripción generada automáticamente">
            <a:extLst>
              <a:ext uri="{FF2B5EF4-FFF2-40B4-BE49-F238E27FC236}">
                <a16:creationId xmlns:a16="http://schemas.microsoft.com/office/drawing/2014/main" id="{C6457764-B175-D0D7-61DF-CFAA08D1D9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14" name="CuadroTexto 13">
            <a:extLst>
              <a:ext uri="{FF2B5EF4-FFF2-40B4-BE49-F238E27FC236}">
                <a16:creationId xmlns:a16="http://schemas.microsoft.com/office/drawing/2014/main" id="{4FC8C3E7-5891-54DB-F8C8-CF8CCC0B69FE}"/>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sp>
        <p:nvSpPr>
          <p:cNvPr id="15" name="CuadroTexto 14">
            <a:extLst>
              <a:ext uri="{FF2B5EF4-FFF2-40B4-BE49-F238E27FC236}">
                <a16:creationId xmlns:a16="http://schemas.microsoft.com/office/drawing/2014/main" id="{C1B65113-AF52-8753-DB0A-1515EFFD43DB}"/>
              </a:ext>
            </a:extLst>
          </p:cNvPr>
          <p:cNvSpPr txBox="1"/>
          <p:nvPr userDrawn="1"/>
        </p:nvSpPr>
        <p:spPr>
          <a:xfrm>
            <a:off x="8773360" y="177708"/>
            <a:ext cx="3283527" cy="400110"/>
          </a:xfrm>
          <a:prstGeom prst="rect">
            <a:avLst/>
          </a:prstGeom>
          <a:noFill/>
        </p:spPr>
        <p:txBody>
          <a:bodyPr wrap="square" rtlCol="0">
            <a:spAutoFit/>
          </a:bodyPr>
          <a:lstStyle/>
          <a:p>
            <a:pPr algn="r"/>
            <a:r>
              <a:rPr lang="es-ES" sz="2000" b="1">
                <a:solidFill>
                  <a:srgbClr val="1B193E"/>
                </a:solidFill>
                <a:effectLst/>
                <a:latin typeface="+mj-lt"/>
              </a:rPr>
              <a:t>digital-dream-lab.eu</a:t>
            </a:r>
            <a:endParaRPr lang="en-GB" sz="2000" b="1">
              <a:solidFill>
                <a:srgbClr val="1B193E"/>
              </a:solidFill>
              <a:effectLst/>
              <a:latin typeface="+mj-lt"/>
            </a:endParaRPr>
          </a:p>
        </p:txBody>
      </p:sp>
      <p:pic>
        <p:nvPicPr>
          <p:cNvPr id="5" name="Imagen 4">
            <a:extLst>
              <a:ext uri="{FF2B5EF4-FFF2-40B4-BE49-F238E27FC236}">
                <a16:creationId xmlns:a16="http://schemas.microsoft.com/office/drawing/2014/main" id="{3DCAF5D0-0767-3892-E9A2-F3768673C29D}"/>
              </a:ext>
            </a:extLst>
          </p:cNvPr>
          <p:cNvPicPr>
            <a:picLocks noChangeAspect="1"/>
          </p:cNvPicPr>
          <p:nvPr userDrawn="1"/>
        </p:nvPicPr>
        <p:blipFill rotWithShape="1">
          <a:blip r:embed="rId4"/>
          <a:srcRect r="21309"/>
          <a:stretch/>
        </p:blipFill>
        <p:spPr>
          <a:xfrm>
            <a:off x="-811" y="388"/>
            <a:ext cx="742030" cy="1066800"/>
          </a:xfrm>
          <a:prstGeom prst="rect">
            <a:avLst/>
          </a:prstGeom>
        </p:spPr>
      </p:pic>
      <p:sp>
        <p:nvSpPr>
          <p:cNvPr id="4" name="Rectángulo 3">
            <a:extLst>
              <a:ext uri="{FF2B5EF4-FFF2-40B4-BE49-F238E27FC236}">
                <a16:creationId xmlns:a16="http://schemas.microsoft.com/office/drawing/2014/main" id="{C57AD1F9-997D-0F76-C7F6-BDB9C0F9A572}"/>
              </a:ext>
            </a:extLst>
          </p:cNvPr>
          <p:cNvSpPr/>
          <p:nvPr userDrawn="1"/>
        </p:nvSpPr>
        <p:spPr>
          <a:xfrm>
            <a:off x="720438" y="-9099"/>
            <a:ext cx="11471562" cy="89890"/>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Imagen 5">
            <a:extLst>
              <a:ext uri="{FF2B5EF4-FFF2-40B4-BE49-F238E27FC236}">
                <a16:creationId xmlns:a16="http://schemas.microsoft.com/office/drawing/2014/main" id="{01E4C2DD-53A0-FD8B-3638-A1E945DCE633}"/>
              </a:ext>
            </a:extLst>
          </p:cNvPr>
          <p:cNvPicPr>
            <a:picLocks noChangeAspect="1"/>
          </p:cNvPicPr>
          <p:nvPr userDrawn="1"/>
        </p:nvPicPr>
        <p:blipFill rotWithShape="1">
          <a:blip r:embed="rId5"/>
          <a:srcRect t="4618" b="1612"/>
          <a:stretch/>
        </p:blipFill>
        <p:spPr>
          <a:xfrm>
            <a:off x="11263678" y="5460155"/>
            <a:ext cx="928322" cy="1397846"/>
          </a:xfrm>
          <a:prstGeom prst="rect">
            <a:avLst/>
          </a:prstGeom>
        </p:spPr>
      </p:pic>
      <p:sp>
        <p:nvSpPr>
          <p:cNvPr id="3" name="Marcador de texto 2">
            <a:extLst>
              <a:ext uri="{FF2B5EF4-FFF2-40B4-BE49-F238E27FC236}">
                <a16:creationId xmlns:a16="http://schemas.microsoft.com/office/drawing/2014/main" id="{17B2CF52-C8C9-69D2-7766-751B3324C8A4}"/>
              </a:ext>
            </a:extLst>
          </p:cNvPr>
          <p:cNvSpPr>
            <a:spLocks noGrp="1"/>
          </p:cNvSpPr>
          <p:nvPr>
            <p:ph type="body" idx="1"/>
          </p:nvPr>
        </p:nvSpPr>
        <p:spPr>
          <a:xfrm>
            <a:off x="831850" y="4490083"/>
            <a:ext cx="10515600" cy="1232680"/>
          </a:xfrm>
          <a:prstGeom prst="rect">
            <a:avLst/>
          </a:prstGeom>
        </p:spPr>
        <p:txBody>
          <a:bodyPr/>
          <a:lstStyle>
            <a:lvl1pPr marL="0" indent="0" algn="ctr">
              <a:buNone/>
              <a:defRPr sz="2400">
                <a:solidFill>
                  <a:srgbClr val="1B193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s-ES"/>
          </a:p>
        </p:txBody>
      </p:sp>
    </p:spTree>
    <p:extLst>
      <p:ext uri="{BB962C8B-B14F-4D97-AF65-F5344CB8AC3E}">
        <p14:creationId xmlns:p14="http://schemas.microsoft.com/office/powerpoint/2010/main" val="308365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CA60533-54E9-DC40-80BC-E0888CA9B555}"/>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9605A416-CF80-5998-FBAB-C774DC475B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0" name="Imagen 9" descr="Interfaz de usuario gráfica, Texto&#10;&#10;Descripción generada automáticamente">
            <a:extLst>
              <a:ext uri="{FF2B5EF4-FFF2-40B4-BE49-F238E27FC236}">
                <a16:creationId xmlns:a16="http://schemas.microsoft.com/office/drawing/2014/main" id="{21D217F6-86A5-C81B-4495-0F2206F4EE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pic>
        <p:nvPicPr>
          <p:cNvPr id="4" name="Imagen 3" descr="Imagen que contiene Logotipo&#10;&#10;Descripción generada automáticamente">
            <a:extLst>
              <a:ext uri="{FF2B5EF4-FFF2-40B4-BE49-F238E27FC236}">
                <a16:creationId xmlns:a16="http://schemas.microsoft.com/office/drawing/2014/main" id="{243E2322-04C8-2281-014D-D75BD8CA0D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1574" y="174444"/>
            <a:ext cx="2068953" cy="1044213"/>
          </a:xfrm>
          <a:prstGeom prst="rect">
            <a:avLst/>
          </a:prstGeom>
        </p:spPr>
      </p:pic>
      <p:cxnSp>
        <p:nvCxnSpPr>
          <p:cNvPr id="6" name="Conector recto 5">
            <a:extLst>
              <a:ext uri="{FF2B5EF4-FFF2-40B4-BE49-F238E27FC236}">
                <a16:creationId xmlns:a16="http://schemas.microsoft.com/office/drawing/2014/main" id="{A9A611C2-B048-38F5-28AF-1C959ADD6144}"/>
              </a:ext>
            </a:extLst>
          </p:cNvPr>
          <p:cNvCxnSpPr>
            <a:cxnSpLocks/>
          </p:cNvCxnSpPr>
          <p:nvPr userDrawn="1"/>
        </p:nvCxnSpPr>
        <p:spPr>
          <a:xfrm>
            <a:off x="344230" y="1343054"/>
            <a:ext cx="8388000" cy="0"/>
          </a:xfrm>
          <a:prstGeom prst="line">
            <a:avLst/>
          </a:prstGeom>
          <a:ln w="12700">
            <a:solidFill>
              <a:srgbClr val="1B193E"/>
            </a:solidFill>
            <a:headEnd type="none" w="med" len="med"/>
            <a:tailEnd type="none" w="med" len="med"/>
          </a:ln>
        </p:spPr>
        <p:style>
          <a:lnRef idx="3">
            <a:schemeClr val="dk1"/>
          </a:lnRef>
          <a:fillRef idx="0">
            <a:schemeClr val="dk1"/>
          </a:fillRef>
          <a:effectRef idx="2">
            <a:schemeClr val="dk1"/>
          </a:effectRef>
          <a:fontRef idx="minor">
            <a:schemeClr val="tx1"/>
          </a:fontRef>
        </p:style>
      </p:cxnSp>
      <p:pic>
        <p:nvPicPr>
          <p:cNvPr id="15" name="Imagen 14">
            <a:extLst>
              <a:ext uri="{FF2B5EF4-FFF2-40B4-BE49-F238E27FC236}">
                <a16:creationId xmlns:a16="http://schemas.microsoft.com/office/drawing/2014/main" id="{387CA95F-3206-0330-1436-1E65F9C8D9C1}"/>
              </a:ext>
            </a:extLst>
          </p:cNvPr>
          <p:cNvPicPr>
            <a:picLocks noChangeAspect="1"/>
          </p:cNvPicPr>
          <p:nvPr userDrawn="1"/>
        </p:nvPicPr>
        <p:blipFill>
          <a:blip r:embed="rId4"/>
          <a:stretch>
            <a:fillRect/>
          </a:stretch>
        </p:blipFill>
        <p:spPr>
          <a:xfrm>
            <a:off x="-812" y="388"/>
            <a:ext cx="942975" cy="1066800"/>
          </a:xfrm>
          <a:prstGeom prst="rect">
            <a:avLst/>
          </a:prstGeom>
        </p:spPr>
      </p:pic>
      <p:sp>
        <p:nvSpPr>
          <p:cNvPr id="18" name="Marcador de texto 51">
            <a:extLst>
              <a:ext uri="{FF2B5EF4-FFF2-40B4-BE49-F238E27FC236}">
                <a16:creationId xmlns:a16="http://schemas.microsoft.com/office/drawing/2014/main" id="{253E7ED8-0D43-DE24-8ED9-00ED27A3B0C5}"/>
              </a:ext>
            </a:extLst>
          </p:cNvPr>
          <p:cNvSpPr>
            <a:spLocks noGrp="1"/>
          </p:cNvSpPr>
          <p:nvPr>
            <p:ph type="body" sz="quarter" idx="10"/>
          </p:nvPr>
        </p:nvSpPr>
        <p:spPr>
          <a:xfrm>
            <a:off x="471472" y="455046"/>
            <a:ext cx="8129063" cy="824531"/>
          </a:xfrm>
          <a:prstGeom prst="rect">
            <a:avLst/>
          </a:prstGeom>
        </p:spPr>
        <p:txBody>
          <a:bodyPr anchor="b"/>
          <a:lstStyle>
            <a:lvl1pPr marL="0" indent="0">
              <a:buNone/>
              <a:defRPr sz="3000" b="1">
                <a:solidFill>
                  <a:srgbClr val="1B193E"/>
                </a:solidFill>
              </a:defRPr>
            </a:lvl1pPr>
            <a:lvl2pPr marL="457200" indent="0">
              <a:buNone/>
              <a:defRPr/>
            </a:lvl2pPr>
          </a:lstStyle>
          <a:p>
            <a:pPr lvl="0"/>
            <a:endParaRPr lang="es-ES"/>
          </a:p>
        </p:txBody>
      </p:sp>
      <p:pic>
        <p:nvPicPr>
          <p:cNvPr id="19" name="Imagen 18">
            <a:extLst>
              <a:ext uri="{FF2B5EF4-FFF2-40B4-BE49-F238E27FC236}">
                <a16:creationId xmlns:a16="http://schemas.microsoft.com/office/drawing/2014/main" id="{45803EB5-591E-FAEF-C47D-57C383D6EE2E}"/>
              </a:ext>
            </a:extLst>
          </p:cNvPr>
          <p:cNvPicPr>
            <a:picLocks noChangeAspect="1"/>
          </p:cNvPicPr>
          <p:nvPr userDrawn="1"/>
        </p:nvPicPr>
        <p:blipFill rotWithShape="1">
          <a:blip r:embed="rId5"/>
          <a:srcRect t="4618" b="1612"/>
          <a:stretch/>
        </p:blipFill>
        <p:spPr>
          <a:xfrm>
            <a:off x="11263678" y="5460155"/>
            <a:ext cx="928322" cy="1397846"/>
          </a:xfrm>
          <a:prstGeom prst="rect">
            <a:avLst/>
          </a:prstGeom>
        </p:spPr>
      </p:pic>
      <p:sp>
        <p:nvSpPr>
          <p:cNvPr id="20" name="Marcador de contenido 3">
            <a:extLst>
              <a:ext uri="{FF2B5EF4-FFF2-40B4-BE49-F238E27FC236}">
                <a16:creationId xmlns:a16="http://schemas.microsoft.com/office/drawing/2014/main" id="{D5B02A16-129E-487E-9E17-3D7250184765}"/>
              </a:ext>
            </a:extLst>
          </p:cNvPr>
          <p:cNvSpPr>
            <a:spLocks noGrp="1"/>
          </p:cNvSpPr>
          <p:nvPr>
            <p:ph sz="half" idx="2"/>
          </p:nvPr>
        </p:nvSpPr>
        <p:spPr>
          <a:xfrm>
            <a:off x="471472" y="1627957"/>
            <a:ext cx="11249055" cy="4195763"/>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spTree>
    <p:extLst>
      <p:ext uri="{BB962C8B-B14F-4D97-AF65-F5344CB8AC3E}">
        <p14:creationId xmlns:p14="http://schemas.microsoft.com/office/powerpoint/2010/main" val="77921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EA5F289-6956-351A-D3D6-DF91072AC90F}"/>
              </a:ext>
            </a:extLst>
          </p:cNvPr>
          <p:cNvPicPr>
            <a:picLocks noChangeAspect="1"/>
          </p:cNvPicPr>
          <p:nvPr userDrawn="1"/>
        </p:nvPicPr>
        <p:blipFill>
          <a:blip r:embed="rId2"/>
          <a:stretch>
            <a:fillRect/>
          </a:stretch>
        </p:blipFill>
        <p:spPr>
          <a:xfrm>
            <a:off x="-812" y="388"/>
            <a:ext cx="942975" cy="1066800"/>
          </a:xfrm>
          <a:prstGeom prst="rect">
            <a:avLst/>
          </a:prstGeom>
        </p:spPr>
      </p:pic>
      <p:sp>
        <p:nvSpPr>
          <p:cNvPr id="7" name="Rectángulo 6">
            <a:extLst>
              <a:ext uri="{FF2B5EF4-FFF2-40B4-BE49-F238E27FC236}">
                <a16:creationId xmlns:a16="http://schemas.microsoft.com/office/drawing/2014/main" id="{CCA60533-54E9-DC40-80BC-E0888CA9B555}"/>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9605A416-CF80-5998-FBAB-C774DC475B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0" name="Imagen 9" descr="Interfaz de usuario gráfica, Texto&#10;&#10;Descripción generada automáticamente">
            <a:extLst>
              <a:ext uri="{FF2B5EF4-FFF2-40B4-BE49-F238E27FC236}">
                <a16:creationId xmlns:a16="http://schemas.microsoft.com/office/drawing/2014/main" id="{21D217F6-86A5-C81B-4495-0F2206F4EE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3" name="Marcador de texto 51">
            <a:extLst>
              <a:ext uri="{FF2B5EF4-FFF2-40B4-BE49-F238E27FC236}">
                <a16:creationId xmlns:a16="http://schemas.microsoft.com/office/drawing/2014/main" id="{2E764526-9A0C-BD59-5CF3-A27CFD492A0C}"/>
              </a:ext>
            </a:extLst>
          </p:cNvPr>
          <p:cNvSpPr>
            <a:spLocks noGrp="1"/>
          </p:cNvSpPr>
          <p:nvPr>
            <p:ph type="body" sz="quarter" idx="10"/>
          </p:nvPr>
        </p:nvSpPr>
        <p:spPr>
          <a:xfrm>
            <a:off x="471472" y="455046"/>
            <a:ext cx="8129063" cy="824531"/>
          </a:xfrm>
          <a:prstGeom prst="rect">
            <a:avLst/>
          </a:prstGeom>
        </p:spPr>
        <p:txBody>
          <a:bodyPr anchor="b"/>
          <a:lstStyle>
            <a:lvl1pPr marL="0" indent="0">
              <a:buNone/>
              <a:defRPr sz="3000" b="1">
                <a:solidFill>
                  <a:srgbClr val="1B193E"/>
                </a:solidFill>
              </a:defRPr>
            </a:lvl1pPr>
            <a:lvl2pPr marL="457200" indent="0">
              <a:buNone/>
              <a:defRPr/>
            </a:lvl2pPr>
          </a:lstStyle>
          <a:p>
            <a:pPr lvl="0"/>
            <a:endParaRPr lang="es-ES"/>
          </a:p>
        </p:txBody>
      </p:sp>
      <p:pic>
        <p:nvPicPr>
          <p:cNvPr id="4" name="Imagen 3" descr="Imagen que contiene Logotipo&#10;&#10;Descripción generada automáticamente">
            <a:extLst>
              <a:ext uri="{FF2B5EF4-FFF2-40B4-BE49-F238E27FC236}">
                <a16:creationId xmlns:a16="http://schemas.microsoft.com/office/drawing/2014/main" id="{243E2322-04C8-2281-014D-D75BD8CA0D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51574" y="174444"/>
            <a:ext cx="2068953" cy="1044213"/>
          </a:xfrm>
          <a:prstGeom prst="rect">
            <a:avLst/>
          </a:prstGeom>
        </p:spPr>
      </p:pic>
      <p:cxnSp>
        <p:nvCxnSpPr>
          <p:cNvPr id="6" name="Conector recto 5">
            <a:extLst>
              <a:ext uri="{FF2B5EF4-FFF2-40B4-BE49-F238E27FC236}">
                <a16:creationId xmlns:a16="http://schemas.microsoft.com/office/drawing/2014/main" id="{A9A611C2-B048-38F5-28AF-1C959ADD6144}"/>
              </a:ext>
            </a:extLst>
          </p:cNvPr>
          <p:cNvCxnSpPr>
            <a:cxnSpLocks/>
          </p:cNvCxnSpPr>
          <p:nvPr userDrawn="1"/>
        </p:nvCxnSpPr>
        <p:spPr>
          <a:xfrm>
            <a:off x="344230" y="1343054"/>
            <a:ext cx="8388000" cy="0"/>
          </a:xfrm>
          <a:prstGeom prst="line">
            <a:avLst/>
          </a:prstGeom>
          <a:ln w="12700">
            <a:solidFill>
              <a:srgbClr val="1B193E"/>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2" name="Marcador de contenido 3">
            <a:extLst>
              <a:ext uri="{FF2B5EF4-FFF2-40B4-BE49-F238E27FC236}">
                <a16:creationId xmlns:a16="http://schemas.microsoft.com/office/drawing/2014/main" id="{98BDFB2C-8F63-16FE-57FC-2E4777AA0AFE}"/>
              </a:ext>
            </a:extLst>
          </p:cNvPr>
          <p:cNvSpPr>
            <a:spLocks noGrp="1"/>
          </p:cNvSpPr>
          <p:nvPr>
            <p:ph sz="half" idx="11"/>
          </p:nvPr>
        </p:nvSpPr>
        <p:spPr>
          <a:xfrm>
            <a:off x="529663" y="1627957"/>
            <a:ext cx="5440504" cy="4195763"/>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pic>
        <p:nvPicPr>
          <p:cNvPr id="5" name="Imagen 4">
            <a:extLst>
              <a:ext uri="{FF2B5EF4-FFF2-40B4-BE49-F238E27FC236}">
                <a16:creationId xmlns:a16="http://schemas.microsoft.com/office/drawing/2014/main" id="{A444EE5B-794A-9BC1-3389-52A9AC65A1D7}"/>
              </a:ext>
            </a:extLst>
          </p:cNvPr>
          <p:cNvPicPr>
            <a:picLocks noChangeAspect="1"/>
          </p:cNvPicPr>
          <p:nvPr userDrawn="1"/>
        </p:nvPicPr>
        <p:blipFill rotWithShape="1">
          <a:blip r:embed="rId5"/>
          <a:srcRect t="4618" b="1612"/>
          <a:stretch/>
        </p:blipFill>
        <p:spPr>
          <a:xfrm>
            <a:off x="11263678" y="5460155"/>
            <a:ext cx="928322" cy="1397846"/>
          </a:xfrm>
          <a:prstGeom prst="rect">
            <a:avLst/>
          </a:prstGeom>
        </p:spPr>
      </p:pic>
      <p:sp>
        <p:nvSpPr>
          <p:cNvPr id="8" name="Marcador de contenido 3">
            <a:extLst>
              <a:ext uri="{FF2B5EF4-FFF2-40B4-BE49-F238E27FC236}">
                <a16:creationId xmlns:a16="http://schemas.microsoft.com/office/drawing/2014/main" id="{41D76400-992C-6722-E9C3-F2AFC8EDC61F}"/>
              </a:ext>
            </a:extLst>
          </p:cNvPr>
          <p:cNvSpPr>
            <a:spLocks noGrp="1"/>
          </p:cNvSpPr>
          <p:nvPr>
            <p:ph sz="half" idx="2"/>
          </p:nvPr>
        </p:nvSpPr>
        <p:spPr>
          <a:xfrm>
            <a:off x="6280023" y="1627957"/>
            <a:ext cx="5440504" cy="4195763"/>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spTree>
    <p:extLst>
      <p:ext uri="{BB962C8B-B14F-4D97-AF65-F5344CB8AC3E}">
        <p14:creationId xmlns:p14="http://schemas.microsoft.com/office/powerpoint/2010/main" val="2185112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FD9ABFD7-F1F5-DA9E-22F0-6E7039DF02FD}"/>
              </a:ext>
            </a:extLst>
          </p:cNvPr>
          <p:cNvPicPr>
            <a:picLocks noChangeAspect="1"/>
          </p:cNvPicPr>
          <p:nvPr userDrawn="1"/>
        </p:nvPicPr>
        <p:blipFill>
          <a:blip r:embed="rId2"/>
          <a:stretch>
            <a:fillRect/>
          </a:stretch>
        </p:blipFill>
        <p:spPr>
          <a:xfrm>
            <a:off x="-812" y="388"/>
            <a:ext cx="942975" cy="1066800"/>
          </a:xfrm>
          <a:prstGeom prst="rect">
            <a:avLst/>
          </a:prstGeom>
        </p:spPr>
      </p:pic>
      <p:sp>
        <p:nvSpPr>
          <p:cNvPr id="7" name="Rectángulo 6">
            <a:extLst>
              <a:ext uri="{FF2B5EF4-FFF2-40B4-BE49-F238E27FC236}">
                <a16:creationId xmlns:a16="http://schemas.microsoft.com/office/drawing/2014/main" id="{CCA60533-54E9-DC40-80BC-E0888CA9B555}"/>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9605A416-CF80-5998-FBAB-C774DC475B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0" name="Imagen 9" descr="Interfaz de usuario gráfica, Texto&#10;&#10;Descripción generada automáticamente">
            <a:extLst>
              <a:ext uri="{FF2B5EF4-FFF2-40B4-BE49-F238E27FC236}">
                <a16:creationId xmlns:a16="http://schemas.microsoft.com/office/drawing/2014/main" id="{21D217F6-86A5-C81B-4495-0F2206F4EE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3" name="Marcador de texto 51">
            <a:extLst>
              <a:ext uri="{FF2B5EF4-FFF2-40B4-BE49-F238E27FC236}">
                <a16:creationId xmlns:a16="http://schemas.microsoft.com/office/drawing/2014/main" id="{2E764526-9A0C-BD59-5CF3-A27CFD492A0C}"/>
              </a:ext>
            </a:extLst>
          </p:cNvPr>
          <p:cNvSpPr>
            <a:spLocks noGrp="1"/>
          </p:cNvSpPr>
          <p:nvPr>
            <p:ph type="body" sz="quarter" idx="10"/>
          </p:nvPr>
        </p:nvSpPr>
        <p:spPr>
          <a:xfrm>
            <a:off x="471472" y="455046"/>
            <a:ext cx="8129063" cy="824531"/>
          </a:xfrm>
          <a:prstGeom prst="rect">
            <a:avLst/>
          </a:prstGeom>
        </p:spPr>
        <p:txBody>
          <a:bodyPr anchor="b"/>
          <a:lstStyle>
            <a:lvl1pPr marL="0" indent="0">
              <a:buNone/>
              <a:defRPr sz="3000" b="1">
                <a:solidFill>
                  <a:srgbClr val="1B193E"/>
                </a:solidFill>
              </a:defRPr>
            </a:lvl1pPr>
            <a:lvl2pPr marL="457200" indent="0">
              <a:buNone/>
              <a:defRPr/>
            </a:lvl2pPr>
          </a:lstStyle>
          <a:p>
            <a:pPr lvl="0"/>
            <a:endParaRPr lang="es-ES"/>
          </a:p>
        </p:txBody>
      </p:sp>
      <p:pic>
        <p:nvPicPr>
          <p:cNvPr id="4" name="Imagen 3" descr="Imagen que contiene Logotipo&#10;&#10;Descripción generada automáticamente">
            <a:extLst>
              <a:ext uri="{FF2B5EF4-FFF2-40B4-BE49-F238E27FC236}">
                <a16:creationId xmlns:a16="http://schemas.microsoft.com/office/drawing/2014/main" id="{243E2322-04C8-2281-014D-D75BD8CA0D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651574" y="174444"/>
            <a:ext cx="2068953" cy="1044213"/>
          </a:xfrm>
          <a:prstGeom prst="rect">
            <a:avLst/>
          </a:prstGeom>
        </p:spPr>
      </p:pic>
      <p:cxnSp>
        <p:nvCxnSpPr>
          <p:cNvPr id="6" name="Conector recto 5">
            <a:extLst>
              <a:ext uri="{FF2B5EF4-FFF2-40B4-BE49-F238E27FC236}">
                <a16:creationId xmlns:a16="http://schemas.microsoft.com/office/drawing/2014/main" id="{A9A611C2-B048-38F5-28AF-1C959ADD6144}"/>
              </a:ext>
            </a:extLst>
          </p:cNvPr>
          <p:cNvCxnSpPr>
            <a:cxnSpLocks/>
          </p:cNvCxnSpPr>
          <p:nvPr userDrawn="1"/>
        </p:nvCxnSpPr>
        <p:spPr>
          <a:xfrm>
            <a:off x="344230" y="1343054"/>
            <a:ext cx="8388000" cy="0"/>
          </a:xfrm>
          <a:prstGeom prst="line">
            <a:avLst/>
          </a:prstGeom>
          <a:ln w="12700">
            <a:solidFill>
              <a:srgbClr val="1B193E"/>
            </a:solidFill>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 name="Marcador de texto 2">
            <a:extLst>
              <a:ext uri="{FF2B5EF4-FFF2-40B4-BE49-F238E27FC236}">
                <a16:creationId xmlns:a16="http://schemas.microsoft.com/office/drawing/2014/main" id="{5EB21691-9E23-CD08-457F-6D8975AA50BA}"/>
              </a:ext>
            </a:extLst>
          </p:cNvPr>
          <p:cNvSpPr>
            <a:spLocks noGrp="1"/>
          </p:cNvSpPr>
          <p:nvPr>
            <p:ph type="body" idx="1"/>
          </p:nvPr>
        </p:nvSpPr>
        <p:spPr>
          <a:xfrm>
            <a:off x="469842" y="1512524"/>
            <a:ext cx="5440504" cy="823912"/>
          </a:xfrm>
          <a:prstGeom prst="rect">
            <a:avLst/>
          </a:prstGeom>
        </p:spPr>
        <p:txBody>
          <a:bodyPr anchor="b"/>
          <a:lstStyle>
            <a:lvl1pPr marL="0" indent="0">
              <a:buNone/>
              <a:defRPr sz="2400" b="1">
                <a:solidFill>
                  <a:srgbClr val="1B19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s-ES"/>
          </a:p>
        </p:txBody>
      </p:sp>
      <p:sp>
        <p:nvSpPr>
          <p:cNvPr id="8" name="Marcador de texto 2">
            <a:extLst>
              <a:ext uri="{FF2B5EF4-FFF2-40B4-BE49-F238E27FC236}">
                <a16:creationId xmlns:a16="http://schemas.microsoft.com/office/drawing/2014/main" id="{DEAA330E-1D93-A788-E432-C2AF5FC752EF}"/>
              </a:ext>
            </a:extLst>
          </p:cNvPr>
          <p:cNvSpPr>
            <a:spLocks noGrp="1"/>
          </p:cNvSpPr>
          <p:nvPr>
            <p:ph type="body" idx="14"/>
          </p:nvPr>
        </p:nvSpPr>
        <p:spPr>
          <a:xfrm>
            <a:off x="6280023" y="1509411"/>
            <a:ext cx="5440504" cy="823912"/>
          </a:xfrm>
          <a:prstGeom prst="rect">
            <a:avLst/>
          </a:prstGeom>
        </p:spPr>
        <p:txBody>
          <a:bodyPr anchor="b"/>
          <a:lstStyle>
            <a:lvl1pPr marL="0" indent="0">
              <a:buNone/>
              <a:defRPr sz="2400" b="1">
                <a:solidFill>
                  <a:srgbClr val="1B193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es-ES"/>
          </a:p>
        </p:txBody>
      </p:sp>
      <p:sp>
        <p:nvSpPr>
          <p:cNvPr id="13" name="Marcador de contenido 3">
            <a:extLst>
              <a:ext uri="{FF2B5EF4-FFF2-40B4-BE49-F238E27FC236}">
                <a16:creationId xmlns:a16="http://schemas.microsoft.com/office/drawing/2014/main" id="{B5E51ADC-ED90-C893-4DDE-497B59A5622C}"/>
              </a:ext>
            </a:extLst>
          </p:cNvPr>
          <p:cNvSpPr>
            <a:spLocks noGrp="1"/>
          </p:cNvSpPr>
          <p:nvPr>
            <p:ph sz="half" idx="15"/>
          </p:nvPr>
        </p:nvSpPr>
        <p:spPr>
          <a:xfrm>
            <a:off x="469842" y="2505905"/>
            <a:ext cx="5440504" cy="3317814"/>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pic>
        <p:nvPicPr>
          <p:cNvPr id="20" name="Imagen 19">
            <a:extLst>
              <a:ext uri="{FF2B5EF4-FFF2-40B4-BE49-F238E27FC236}">
                <a16:creationId xmlns:a16="http://schemas.microsoft.com/office/drawing/2014/main" id="{DC4C7904-46F2-C74F-48CD-2CEA5910193C}"/>
              </a:ext>
            </a:extLst>
          </p:cNvPr>
          <p:cNvPicPr>
            <a:picLocks noChangeAspect="1"/>
          </p:cNvPicPr>
          <p:nvPr userDrawn="1"/>
        </p:nvPicPr>
        <p:blipFill rotWithShape="1">
          <a:blip r:embed="rId5"/>
          <a:srcRect t="4618" b="1612"/>
          <a:stretch/>
        </p:blipFill>
        <p:spPr>
          <a:xfrm>
            <a:off x="11263678" y="5460155"/>
            <a:ext cx="928322" cy="1397846"/>
          </a:xfrm>
          <a:prstGeom prst="rect">
            <a:avLst/>
          </a:prstGeom>
        </p:spPr>
      </p:pic>
      <p:sp>
        <p:nvSpPr>
          <p:cNvPr id="22" name="Marcador de contenido 3">
            <a:extLst>
              <a:ext uri="{FF2B5EF4-FFF2-40B4-BE49-F238E27FC236}">
                <a16:creationId xmlns:a16="http://schemas.microsoft.com/office/drawing/2014/main" id="{A8D4EE01-D068-2B68-CFFB-A150C2A1B7EB}"/>
              </a:ext>
            </a:extLst>
          </p:cNvPr>
          <p:cNvSpPr>
            <a:spLocks noGrp="1"/>
          </p:cNvSpPr>
          <p:nvPr>
            <p:ph sz="half" idx="16"/>
          </p:nvPr>
        </p:nvSpPr>
        <p:spPr>
          <a:xfrm>
            <a:off x="6280023" y="2505905"/>
            <a:ext cx="5440504" cy="3317814"/>
          </a:xfrm>
          <a:prstGeom prst="rect">
            <a:avLst/>
          </a:prstGeom>
        </p:spPr>
        <p:txBody>
          <a:bodyPr/>
          <a:lstStyle>
            <a:lvl1pPr marL="0" indent="0">
              <a:buNone/>
              <a:defRPr sz="2000">
                <a:solidFill>
                  <a:srgbClr val="1B193E"/>
                </a:solidFill>
              </a:defRPr>
            </a:lvl1pPr>
            <a:lvl2pPr>
              <a:defRPr>
                <a:solidFill>
                  <a:srgbClr val="1B193E"/>
                </a:solidFill>
              </a:defRPr>
            </a:lvl2pPr>
            <a:lvl3pPr>
              <a:defRPr>
                <a:solidFill>
                  <a:srgbClr val="1B193E"/>
                </a:solidFill>
              </a:defRPr>
            </a:lvl3pPr>
            <a:lvl4pPr>
              <a:defRPr>
                <a:solidFill>
                  <a:srgbClr val="1B193E"/>
                </a:solidFill>
              </a:defRPr>
            </a:lvl4pPr>
            <a:lvl5pPr>
              <a:defRPr>
                <a:solidFill>
                  <a:srgbClr val="1B193E"/>
                </a:solidFill>
              </a:defRPr>
            </a:lvl5pPr>
          </a:lstStyle>
          <a:p>
            <a:pPr lvl="0"/>
            <a:endParaRPr lang="en-GB"/>
          </a:p>
        </p:txBody>
      </p:sp>
    </p:spTree>
    <p:extLst>
      <p:ext uri="{BB962C8B-B14F-4D97-AF65-F5344CB8AC3E}">
        <p14:creationId xmlns:p14="http://schemas.microsoft.com/office/powerpoint/2010/main" val="183765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CCA60533-54E9-DC40-80BC-E0888CA9B555}"/>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9605A416-CF80-5998-FBAB-C774DC475B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0" name="Imagen 9" descr="Interfaz de usuario gráfica, Texto&#10;&#10;Descripción generada automáticamente">
            <a:extLst>
              <a:ext uri="{FF2B5EF4-FFF2-40B4-BE49-F238E27FC236}">
                <a16:creationId xmlns:a16="http://schemas.microsoft.com/office/drawing/2014/main" id="{21D217F6-86A5-C81B-4495-0F2206F4EE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pic>
        <p:nvPicPr>
          <p:cNvPr id="4" name="Imagen 3" descr="Imagen que contiene Logotipo&#10;&#10;Descripción generada automáticamente">
            <a:extLst>
              <a:ext uri="{FF2B5EF4-FFF2-40B4-BE49-F238E27FC236}">
                <a16:creationId xmlns:a16="http://schemas.microsoft.com/office/drawing/2014/main" id="{243E2322-04C8-2281-014D-D75BD8CA0D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51574" y="174444"/>
            <a:ext cx="2068953" cy="1044213"/>
          </a:xfrm>
          <a:prstGeom prst="rect">
            <a:avLst/>
          </a:prstGeom>
        </p:spPr>
      </p:pic>
      <p:pic>
        <p:nvPicPr>
          <p:cNvPr id="2" name="Imagen 1">
            <a:extLst>
              <a:ext uri="{FF2B5EF4-FFF2-40B4-BE49-F238E27FC236}">
                <a16:creationId xmlns:a16="http://schemas.microsoft.com/office/drawing/2014/main" id="{57213FC9-D700-E3C0-C8CD-C04BD3C3C533}"/>
              </a:ext>
            </a:extLst>
          </p:cNvPr>
          <p:cNvPicPr>
            <a:picLocks noChangeAspect="1"/>
          </p:cNvPicPr>
          <p:nvPr userDrawn="1"/>
        </p:nvPicPr>
        <p:blipFill>
          <a:blip r:embed="rId4"/>
          <a:stretch>
            <a:fillRect/>
          </a:stretch>
        </p:blipFill>
        <p:spPr>
          <a:xfrm>
            <a:off x="-812" y="388"/>
            <a:ext cx="942975" cy="1066800"/>
          </a:xfrm>
          <a:prstGeom prst="rect">
            <a:avLst/>
          </a:prstGeom>
        </p:spPr>
      </p:pic>
      <p:pic>
        <p:nvPicPr>
          <p:cNvPr id="5" name="Imagen 4">
            <a:extLst>
              <a:ext uri="{FF2B5EF4-FFF2-40B4-BE49-F238E27FC236}">
                <a16:creationId xmlns:a16="http://schemas.microsoft.com/office/drawing/2014/main" id="{B3413CBF-0FF3-F470-DD6C-AF0ECBDCD831}"/>
              </a:ext>
            </a:extLst>
          </p:cNvPr>
          <p:cNvPicPr>
            <a:picLocks noChangeAspect="1"/>
          </p:cNvPicPr>
          <p:nvPr userDrawn="1"/>
        </p:nvPicPr>
        <p:blipFill rotWithShape="1">
          <a:blip r:embed="rId5"/>
          <a:srcRect t="4618" b="1612"/>
          <a:stretch/>
        </p:blipFill>
        <p:spPr>
          <a:xfrm>
            <a:off x="11263678" y="5460155"/>
            <a:ext cx="928322" cy="1397846"/>
          </a:xfrm>
          <a:prstGeom prst="rect">
            <a:avLst/>
          </a:prstGeom>
        </p:spPr>
      </p:pic>
    </p:spTree>
    <p:extLst>
      <p:ext uri="{BB962C8B-B14F-4D97-AF65-F5344CB8AC3E}">
        <p14:creationId xmlns:p14="http://schemas.microsoft.com/office/powerpoint/2010/main" val="28008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DC30490-8940-7921-12C5-2D0E0F4614F4}"/>
              </a:ext>
            </a:extLst>
          </p:cNvPr>
          <p:cNvPicPr>
            <a:picLocks noChangeAspect="1"/>
          </p:cNvPicPr>
          <p:nvPr userDrawn="1"/>
        </p:nvPicPr>
        <p:blipFill>
          <a:blip r:embed="rId2"/>
          <a:stretch>
            <a:fillRect/>
          </a:stretch>
        </p:blipFill>
        <p:spPr>
          <a:xfrm>
            <a:off x="-812" y="388"/>
            <a:ext cx="942975" cy="1066800"/>
          </a:xfrm>
          <a:prstGeom prst="rect">
            <a:avLst/>
          </a:prstGeom>
        </p:spPr>
      </p:pic>
      <p:sp>
        <p:nvSpPr>
          <p:cNvPr id="18" name="Rectángulo 17">
            <a:extLst>
              <a:ext uri="{FF2B5EF4-FFF2-40B4-BE49-F238E27FC236}">
                <a16:creationId xmlns:a16="http://schemas.microsoft.com/office/drawing/2014/main" id="{3C79A559-F422-4F41-BBF7-D97129630F55}"/>
              </a:ext>
            </a:extLst>
          </p:cNvPr>
          <p:cNvSpPr/>
          <p:nvPr userDrawn="1"/>
        </p:nvSpPr>
        <p:spPr>
          <a:xfrm>
            <a:off x="839788" y="457200"/>
            <a:ext cx="3932237" cy="5403850"/>
          </a:xfrm>
          <a:prstGeom prst="rect">
            <a:avLst/>
          </a:prstGeom>
          <a:solidFill>
            <a:srgbClr val="1B193E"/>
          </a:solidFill>
          <a:ln>
            <a:solidFill>
              <a:srgbClr val="1B19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Marcador de texto 3">
            <a:extLst>
              <a:ext uri="{FF2B5EF4-FFF2-40B4-BE49-F238E27FC236}">
                <a16:creationId xmlns:a16="http://schemas.microsoft.com/office/drawing/2014/main" id="{17F226F0-1B5D-81E2-82E7-03CF0AF16347}"/>
              </a:ext>
            </a:extLst>
          </p:cNvPr>
          <p:cNvSpPr>
            <a:spLocks noGrp="1"/>
          </p:cNvSpPr>
          <p:nvPr>
            <p:ph type="body" sz="half" idx="2"/>
          </p:nvPr>
        </p:nvSpPr>
        <p:spPr>
          <a:xfrm>
            <a:off x="1238955" y="1786358"/>
            <a:ext cx="3133899" cy="941340"/>
          </a:xfrm>
          <a:prstGeom prst="rect">
            <a:avLst/>
          </a:prstGeom>
          <a:solidFill>
            <a:srgbClr val="1B193E"/>
          </a:solidFill>
        </p:spPr>
        <p:txBody>
          <a:bodyPr anchor="b"/>
          <a:lstStyle>
            <a:lvl1pPr marL="0" indent="0">
              <a:buNone/>
              <a:defRPr sz="2200" b="1">
                <a:solidFill>
                  <a:srgbClr val="F5F5F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s-ES"/>
          </a:p>
        </p:txBody>
      </p:sp>
      <p:sp>
        <p:nvSpPr>
          <p:cNvPr id="8" name="Rectángulo 7">
            <a:extLst>
              <a:ext uri="{FF2B5EF4-FFF2-40B4-BE49-F238E27FC236}">
                <a16:creationId xmlns:a16="http://schemas.microsoft.com/office/drawing/2014/main" id="{0489CDE1-B595-F518-2D29-43BD0FC7B7B8}"/>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Imagen 8" descr="Interfaz de usuario gráfica, Texto&#10;&#10;Descripción generada automáticamente">
            <a:extLst>
              <a:ext uri="{FF2B5EF4-FFF2-40B4-BE49-F238E27FC236}">
                <a16:creationId xmlns:a16="http://schemas.microsoft.com/office/drawing/2014/main" id="{C897ECF4-3D6F-0A13-8755-631E1AB1A4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10" name="CuadroTexto 9">
            <a:extLst>
              <a:ext uri="{FF2B5EF4-FFF2-40B4-BE49-F238E27FC236}">
                <a16:creationId xmlns:a16="http://schemas.microsoft.com/office/drawing/2014/main" id="{2D740B90-5F8D-A2D0-5ED8-AFE221A4D17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pic>
        <p:nvPicPr>
          <p:cNvPr id="17" name="Imagen 16" descr="Logotipo&#10;&#10;Descripción generada automáticamente con confianza media">
            <a:extLst>
              <a:ext uri="{FF2B5EF4-FFF2-40B4-BE49-F238E27FC236}">
                <a16:creationId xmlns:a16="http://schemas.microsoft.com/office/drawing/2014/main" id="{9FD4B56C-2E3A-C699-1748-AE69F06E67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71163" y="654892"/>
            <a:ext cx="1869481" cy="941339"/>
          </a:xfrm>
          <a:prstGeom prst="rect">
            <a:avLst/>
          </a:prstGeom>
        </p:spPr>
      </p:pic>
      <p:sp>
        <p:nvSpPr>
          <p:cNvPr id="22" name="Marcador de texto 21">
            <a:extLst>
              <a:ext uri="{FF2B5EF4-FFF2-40B4-BE49-F238E27FC236}">
                <a16:creationId xmlns:a16="http://schemas.microsoft.com/office/drawing/2014/main" id="{6F06C3C7-135D-B60C-A772-4D1E6E3F6563}"/>
              </a:ext>
            </a:extLst>
          </p:cNvPr>
          <p:cNvSpPr>
            <a:spLocks noGrp="1"/>
          </p:cNvSpPr>
          <p:nvPr>
            <p:ph type="body" sz="quarter" idx="10"/>
          </p:nvPr>
        </p:nvSpPr>
        <p:spPr>
          <a:xfrm>
            <a:off x="1238250" y="2917825"/>
            <a:ext cx="3135313" cy="2568575"/>
          </a:xfrm>
          <a:prstGeom prst="rect">
            <a:avLst/>
          </a:prstGeom>
        </p:spPr>
        <p:txBody>
          <a:bodyPr/>
          <a:lstStyle>
            <a:lvl1pPr marL="0" indent="0">
              <a:buNone/>
              <a:defRPr sz="2000">
                <a:solidFill>
                  <a:srgbClr val="F5F5F5"/>
                </a:solidFill>
              </a:defRPr>
            </a:lvl1pPr>
            <a:lvl2pPr>
              <a:defRPr>
                <a:solidFill>
                  <a:srgbClr val="F5F5F5"/>
                </a:solidFill>
              </a:defRPr>
            </a:lvl2pPr>
            <a:lvl3pPr>
              <a:defRPr>
                <a:solidFill>
                  <a:srgbClr val="F5F5F5"/>
                </a:solidFill>
              </a:defRPr>
            </a:lvl3pPr>
            <a:lvl4pPr>
              <a:defRPr>
                <a:solidFill>
                  <a:srgbClr val="F5F5F5"/>
                </a:solidFill>
              </a:defRPr>
            </a:lvl4pPr>
            <a:lvl5pPr>
              <a:defRPr>
                <a:solidFill>
                  <a:srgbClr val="F5F5F5"/>
                </a:solidFill>
              </a:defRPr>
            </a:lvl5pPr>
          </a:lstStyle>
          <a:p>
            <a:pPr lvl="0"/>
            <a:endParaRPr lang="en-GB"/>
          </a:p>
        </p:txBody>
      </p:sp>
      <p:pic>
        <p:nvPicPr>
          <p:cNvPr id="5" name="Imagen 4">
            <a:extLst>
              <a:ext uri="{FF2B5EF4-FFF2-40B4-BE49-F238E27FC236}">
                <a16:creationId xmlns:a16="http://schemas.microsoft.com/office/drawing/2014/main" id="{C9A39F2D-CF0C-622E-013F-61986EA8955C}"/>
              </a:ext>
            </a:extLst>
          </p:cNvPr>
          <p:cNvPicPr>
            <a:picLocks noChangeAspect="1"/>
          </p:cNvPicPr>
          <p:nvPr userDrawn="1"/>
        </p:nvPicPr>
        <p:blipFill rotWithShape="1">
          <a:blip r:embed="rId5"/>
          <a:srcRect t="4618" b="1612"/>
          <a:stretch/>
        </p:blipFill>
        <p:spPr>
          <a:xfrm>
            <a:off x="11263678" y="5460155"/>
            <a:ext cx="928322" cy="1397846"/>
          </a:xfrm>
          <a:prstGeom prst="rect">
            <a:avLst/>
          </a:prstGeom>
        </p:spPr>
      </p:pic>
      <p:sp>
        <p:nvSpPr>
          <p:cNvPr id="3" name="Marcador de contenido 2">
            <a:extLst>
              <a:ext uri="{FF2B5EF4-FFF2-40B4-BE49-F238E27FC236}">
                <a16:creationId xmlns:a16="http://schemas.microsoft.com/office/drawing/2014/main" id="{1D1673C1-ACE6-2AAE-1803-9AB1348B926D}"/>
              </a:ext>
            </a:extLst>
          </p:cNvPr>
          <p:cNvSpPr>
            <a:spLocks noGrp="1"/>
          </p:cNvSpPr>
          <p:nvPr>
            <p:ph idx="1"/>
          </p:nvPr>
        </p:nvSpPr>
        <p:spPr>
          <a:xfrm>
            <a:off x="5183188" y="457201"/>
            <a:ext cx="6172200" cy="5403850"/>
          </a:xfrm>
          <a:prstGeom prst="rect">
            <a:avLst/>
          </a:prstGeom>
        </p:spPr>
        <p:txBody>
          <a:bodyPr/>
          <a:lstStyle>
            <a:lvl1pPr marL="0" indent="0">
              <a:buNone/>
              <a:defRPr sz="2400">
                <a:solidFill>
                  <a:srgbClr val="1B193E"/>
                </a:solidFill>
              </a:defRPr>
            </a:lvl1pPr>
            <a:lvl2pPr>
              <a:defRPr sz="2800">
                <a:solidFill>
                  <a:srgbClr val="1B193E"/>
                </a:solidFill>
              </a:defRPr>
            </a:lvl2pPr>
            <a:lvl3pPr>
              <a:defRPr sz="2400">
                <a:solidFill>
                  <a:srgbClr val="1B193E"/>
                </a:solidFill>
              </a:defRPr>
            </a:lvl3pPr>
            <a:lvl4pPr>
              <a:defRPr sz="2000">
                <a:solidFill>
                  <a:srgbClr val="1B193E"/>
                </a:solidFill>
              </a:defRPr>
            </a:lvl4pPr>
            <a:lvl5pPr>
              <a:defRPr sz="2000">
                <a:solidFill>
                  <a:srgbClr val="1B193E"/>
                </a:solidFill>
              </a:defRPr>
            </a:lvl5pPr>
            <a:lvl6pPr>
              <a:defRPr sz="2000"/>
            </a:lvl6pPr>
            <a:lvl7pPr>
              <a:defRPr sz="2000"/>
            </a:lvl7pPr>
            <a:lvl8pPr>
              <a:defRPr sz="2000"/>
            </a:lvl8pPr>
            <a:lvl9pPr>
              <a:defRPr sz="2000"/>
            </a:lvl9pPr>
          </a:lstStyle>
          <a:p>
            <a:pPr lvl="0"/>
            <a:endParaRPr lang="en-GB"/>
          </a:p>
        </p:txBody>
      </p:sp>
    </p:spTree>
    <p:extLst>
      <p:ext uri="{BB962C8B-B14F-4D97-AF65-F5344CB8AC3E}">
        <p14:creationId xmlns:p14="http://schemas.microsoft.com/office/powerpoint/2010/main" val="1894741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489CDE1-B595-F518-2D29-43BD0FC7B7B8}"/>
              </a:ext>
            </a:extLst>
          </p:cNvPr>
          <p:cNvSpPr/>
          <p:nvPr userDrawn="1"/>
        </p:nvSpPr>
        <p:spPr>
          <a:xfrm>
            <a:off x="0" y="6108624"/>
            <a:ext cx="12192000" cy="749377"/>
          </a:xfrm>
          <a:prstGeom prst="rect">
            <a:avLst/>
          </a:prstGeom>
          <a:solidFill>
            <a:srgbClr val="1B1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en 4">
            <a:extLst>
              <a:ext uri="{FF2B5EF4-FFF2-40B4-BE49-F238E27FC236}">
                <a16:creationId xmlns:a16="http://schemas.microsoft.com/office/drawing/2014/main" id="{8FCEF5B4-BC09-510E-4489-D6FE047B3422}"/>
              </a:ext>
            </a:extLst>
          </p:cNvPr>
          <p:cNvPicPr>
            <a:picLocks noChangeAspect="1"/>
          </p:cNvPicPr>
          <p:nvPr userDrawn="1"/>
        </p:nvPicPr>
        <p:blipFill rotWithShape="1">
          <a:blip r:embed="rId2"/>
          <a:srcRect t="4618" b="1612"/>
          <a:stretch/>
        </p:blipFill>
        <p:spPr>
          <a:xfrm>
            <a:off x="11263678" y="5460155"/>
            <a:ext cx="928322" cy="1397846"/>
          </a:xfrm>
          <a:prstGeom prst="rect">
            <a:avLst/>
          </a:prstGeom>
        </p:spPr>
      </p:pic>
      <p:pic>
        <p:nvPicPr>
          <p:cNvPr id="3" name="Imagen 2">
            <a:extLst>
              <a:ext uri="{FF2B5EF4-FFF2-40B4-BE49-F238E27FC236}">
                <a16:creationId xmlns:a16="http://schemas.microsoft.com/office/drawing/2014/main" id="{382C35A1-A771-0EF2-87E6-CD706E22BAA3}"/>
              </a:ext>
            </a:extLst>
          </p:cNvPr>
          <p:cNvPicPr>
            <a:picLocks noChangeAspect="1"/>
          </p:cNvPicPr>
          <p:nvPr userDrawn="1"/>
        </p:nvPicPr>
        <p:blipFill>
          <a:blip r:embed="rId3"/>
          <a:stretch>
            <a:fillRect/>
          </a:stretch>
        </p:blipFill>
        <p:spPr>
          <a:xfrm>
            <a:off x="-812" y="388"/>
            <a:ext cx="942975" cy="1066800"/>
          </a:xfrm>
          <a:prstGeom prst="rect">
            <a:avLst/>
          </a:prstGeom>
        </p:spPr>
      </p:pic>
      <p:sp>
        <p:nvSpPr>
          <p:cNvPr id="18" name="Rectángulo 17">
            <a:extLst>
              <a:ext uri="{FF2B5EF4-FFF2-40B4-BE49-F238E27FC236}">
                <a16:creationId xmlns:a16="http://schemas.microsoft.com/office/drawing/2014/main" id="{3C79A559-F422-4F41-BBF7-D97129630F55}"/>
              </a:ext>
            </a:extLst>
          </p:cNvPr>
          <p:cNvSpPr/>
          <p:nvPr userDrawn="1"/>
        </p:nvSpPr>
        <p:spPr>
          <a:xfrm>
            <a:off x="7470798" y="457201"/>
            <a:ext cx="3932237" cy="5403850"/>
          </a:xfrm>
          <a:prstGeom prst="rect">
            <a:avLst/>
          </a:prstGeom>
          <a:solidFill>
            <a:srgbClr val="1B193E"/>
          </a:solidFill>
          <a:ln>
            <a:solidFill>
              <a:srgbClr val="1B19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Marcador de texto 3">
            <a:extLst>
              <a:ext uri="{FF2B5EF4-FFF2-40B4-BE49-F238E27FC236}">
                <a16:creationId xmlns:a16="http://schemas.microsoft.com/office/drawing/2014/main" id="{17F226F0-1B5D-81E2-82E7-03CF0AF16347}"/>
              </a:ext>
            </a:extLst>
          </p:cNvPr>
          <p:cNvSpPr>
            <a:spLocks noGrp="1"/>
          </p:cNvSpPr>
          <p:nvPr>
            <p:ph type="body" sz="half" idx="2"/>
          </p:nvPr>
        </p:nvSpPr>
        <p:spPr>
          <a:xfrm>
            <a:off x="7868313" y="1786359"/>
            <a:ext cx="3133899" cy="941340"/>
          </a:xfrm>
          <a:prstGeom prst="rect">
            <a:avLst/>
          </a:prstGeom>
          <a:solidFill>
            <a:srgbClr val="1B193E"/>
          </a:solidFill>
        </p:spPr>
        <p:txBody>
          <a:bodyPr anchor="b"/>
          <a:lstStyle>
            <a:lvl1pPr marL="0" indent="0" algn="r">
              <a:buNone/>
              <a:defRPr sz="2200" b="1">
                <a:solidFill>
                  <a:srgbClr val="F5F5F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s-ES"/>
          </a:p>
        </p:txBody>
      </p:sp>
      <p:pic>
        <p:nvPicPr>
          <p:cNvPr id="17" name="Imagen 16" descr="Logotipo&#10;&#10;Descripción generada automáticamente con confianza media">
            <a:extLst>
              <a:ext uri="{FF2B5EF4-FFF2-40B4-BE49-F238E27FC236}">
                <a16:creationId xmlns:a16="http://schemas.microsoft.com/office/drawing/2014/main" id="{9FD4B56C-2E3A-C699-1748-AE69F06E67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500521" y="654893"/>
            <a:ext cx="1869481" cy="941339"/>
          </a:xfrm>
          <a:prstGeom prst="rect">
            <a:avLst/>
          </a:prstGeom>
        </p:spPr>
      </p:pic>
      <p:sp>
        <p:nvSpPr>
          <p:cNvPr id="22" name="Marcador de texto 21">
            <a:extLst>
              <a:ext uri="{FF2B5EF4-FFF2-40B4-BE49-F238E27FC236}">
                <a16:creationId xmlns:a16="http://schemas.microsoft.com/office/drawing/2014/main" id="{6F06C3C7-135D-B60C-A772-4D1E6E3F6563}"/>
              </a:ext>
            </a:extLst>
          </p:cNvPr>
          <p:cNvSpPr>
            <a:spLocks noGrp="1"/>
          </p:cNvSpPr>
          <p:nvPr>
            <p:ph type="body" sz="quarter" idx="10"/>
          </p:nvPr>
        </p:nvSpPr>
        <p:spPr>
          <a:xfrm>
            <a:off x="7867608" y="2917826"/>
            <a:ext cx="3135313" cy="2568575"/>
          </a:xfrm>
          <a:prstGeom prst="rect">
            <a:avLst/>
          </a:prstGeom>
        </p:spPr>
        <p:txBody>
          <a:bodyPr/>
          <a:lstStyle>
            <a:lvl1pPr marL="0" indent="0" algn="r">
              <a:buNone/>
              <a:defRPr sz="2000">
                <a:solidFill>
                  <a:srgbClr val="F5F5F5"/>
                </a:solidFill>
              </a:defRPr>
            </a:lvl1pPr>
            <a:lvl2pPr>
              <a:defRPr>
                <a:solidFill>
                  <a:srgbClr val="F5F5F5"/>
                </a:solidFill>
              </a:defRPr>
            </a:lvl2pPr>
            <a:lvl3pPr>
              <a:defRPr>
                <a:solidFill>
                  <a:srgbClr val="F5F5F5"/>
                </a:solidFill>
              </a:defRPr>
            </a:lvl3pPr>
            <a:lvl4pPr>
              <a:defRPr>
                <a:solidFill>
                  <a:srgbClr val="F5F5F5"/>
                </a:solidFill>
              </a:defRPr>
            </a:lvl4pPr>
            <a:lvl5pPr>
              <a:defRPr>
                <a:solidFill>
                  <a:srgbClr val="F5F5F5"/>
                </a:solidFill>
              </a:defRPr>
            </a:lvl5pPr>
          </a:lstStyle>
          <a:p>
            <a:pPr lvl="0"/>
            <a:endParaRPr lang="en-GB"/>
          </a:p>
        </p:txBody>
      </p:sp>
      <p:sp>
        <p:nvSpPr>
          <p:cNvPr id="2" name="Marcador de contenido 2">
            <a:extLst>
              <a:ext uri="{FF2B5EF4-FFF2-40B4-BE49-F238E27FC236}">
                <a16:creationId xmlns:a16="http://schemas.microsoft.com/office/drawing/2014/main" id="{A1511C0C-40A3-6F7B-CA3C-5C9B6226C92E}"/>
              </a:ext>
            </a:extLst>
          </p:cNvPr>
          <p:cNvSpPr>
            <a:spLocks noGrp="1"/>
          </p:cNvSpPr>
          <p:nvPr>
            <p:ph idx="1"/>
          </p:nvPr>
        </p:nvSpPr>
        <p:spPr>
          <a:xfrm>
            <a:off x="916846" y="457201"/>
            <a:ext cx="6172200" cy="5403850"/>
          </a:xfrm>
          <a:prstGeom prst="rect">
            <a:avLst/>
          </a:prstGeom>
        </p:spPr>
        <p:txBody>
          <a:bodyPr/>
          <a:lstStyle>
            <a:lvl1pPr marL="0" indent="0">
              <a:buNone/>
              <a:defRPr sz="2400">
                <a:solidFill>
                  <a:srgbClr val="1B193E"/>
                </a:solidFill>
              </a:defRPr>
            </a:lvl1pPr>
            <a:lvl2pPr>
              <a:defRPr sz="2800">
                <a:solidFill>
                  <a:srgbClr val="1B193E"/>
                </a:solidFill>
              </a:defRPr>
            </a:lvl2pPr>
            <a:lvl3pPr>
              <a:defRPr sz="2400">
                <a:solidFill>
                  <a:srgbClr val="1B193E"/>
                </a:solidFill>
              </a:defRPr>
            </a:lvl3pPr>
            <a:lvl4pPr>
              <a:defRPr sz="2000">
                <a:solidFill>
                  <a:srgbClr val="1B193E"/>
                </a:solidFill>
              </a:defRPr>
            </a:lvl4pPr>
            <a:lvl5pPr>
              <a:defRPr sz="2000">
                <a:solidFill>
                  <a:srgbClr val="1B193E"/>
                </a:solidFill>
              </a:defRPr>
            </a:lvl5pPr>
            <a:lvl6pPr>
              <a:defRPr sz="2000"/>
            </a:lvl6pPr>
            <a:lvl7pPr>
              <a:defRPr sz="2000"/>
            </a:lvl7pPr>
            <a:lvl8pPr>
              <a:defRPr sz="2000"/>
            </a:lvl8pPr>
            <a:lvl9pPr>
              <a:defRPr sz="2000"/>
            </a:lvl9pPr>
          </a:lstStyle>
          <a:p>
            <a:pPr lvl="0"/>
            <a:endParaRPr lang="en-GB"/>
          </a:p>
        </p:txBody>
      </p:sp>
      <p:pic>
        <p:nvPicPr>
          <p:cNvPr id="6" name="Imagen 5" descr="Interfaz de usuario gráfica, Texto&#10;&#10;Descripción generada automáticamente">
            <a:extLst>
              <a:ext uri="{FF2B5EF4-FFF2-40B4-BE49-F238E27FC236}">
                <a16:creationId xmlns:a16="http://schemas.microsoft.com/office/drawing/2014/main" id="{5AB038A9-0908-3207-8BCD-AA5C704453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4230" y="6235578"/>
            <a:ext cx="2581713" cy="541631"/>
          </a:xfrm>
          <a:prstGeom prst="rect">
            <a:avLst/>
          </a:prstGeom>
        </p:spPr>
      </p:pic>
      <p:sp>
        <p:nvSpPr>
          <p:cNvPr id="7" name="CuadroTexto 6">
            <a:extLst>
              <a:ext uri="{FF2B5EF4-FFF2-40B4-BE49-F238E27FC236}">
                <a16:creationId xmlns:a16="http://schemas.microsoft.com/office/drawing/2014/main" id="{D757A3B7-CC97-7A63-CC09-8664DEDF06A5}"/>
              </a:ext>
            </a:extLst>
          </p:cNvPr>
          <p:cNvSpPr txBox="1"/>
          <p:nvPr userDrawn="1"/>
        </p:nvSpPr>
        <p:spPr>
          <a:xfrm>
            <a:off x="3270172" y="6160146"/>
            <a:ext cx="8082190" cy="692497"/>
          </a:xfrm>
          <a:prstGeom prst="rect">
            <a:avLst/>
          </a:prstGeom>
          <a:noFill/>
        </p:spPr>
        <p:txBody>
          <a:bodyPr wrap="square" rtlCol="0">
            <a:spAutoFit/>
          </a:bodyPr>
          <a:lstStyle/>
          <a:p>
            <a:pPr algn="l"/>
            <a:r>
              <a:rPr lang="en-GB" sz="1300">
                <a:solidFill>
                  <a:srgbClr val="F5F5F5"/>
                </a:solidFill>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r>
              <a:rPr lang="en-GB" sz="1300" b="0" i="0">
                <a:solidFill>
                  <a:srgbClr val="F5F5F5"/>
                </a:solidFill>
                <a:effectLst/>
                <a:latin typeface="+mn-lt"/>
              </a:rPr>
              <a:t>.</a:t>
            </a:r>
          </a:p>
        </p:txBody>
      </p:sp>
    </p:spTree>
    <p:extLst>
      <p:ext uri="{BB962C8B-B14F-4D97-AF65-F5344CB8AC3E}">
        <p14:creationId xmlns:p14="http://schemas.microsoft.com/office/powerpoint/2010/main" val="167129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2518803"/>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61" r:id="rId4"/>
    <p:sldLayoutId id="2147483662" r:id="rId5"/>
    <p:sldLayoutId id="2147483663" r:id="rId6"/>
    <p:sldLayoutId id="2147483656" r:id="rId7"/>
    <p:sldLayoutId id="214748366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digital-dream-lab.e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90267C-C9F7-BBE5-AD27-30C514F27C46}"/>
              </a:ext>
            </a:extLst>
          </p:cNvPr>
          <p:cNvSpPr>
            <a:spLocks noGrp="1"/>
          </p:cNvSpPr>
          <p:nvPr>
            <p:ph type="title"/>
          </p:nvPr>
        </p:nvSpPr>
        <p:spPr/>
        <p:txBody>
          <a:bodyPr/>
          <a:lstStyle/>
          <a:p>
            <a:r>
              <a:rPr lang="en-GB"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Keep your data safe: Cybersecurity for MSMEs</a:t>
            </a:r>
            <a:endParaRPr lang="en-GB" dirty="0"/>
          </a:p>
        </p:txBody>
      </p:sp>
      <p:sp>
        <p:nvSpPr>
          <p:cNvPr id="3" name="Marcador de texto 2">
            <a:extLst>
              <a:ext uri="{FF2B5EF4-FFF2-40B4-BE49-F238E27FC236}">
                <a16:creationId xmlns:a16="http://schemas.microsoft.com/office/drawing/2014/main" id="{39EBBF3D-8AB0-67F3-009D-FE5C944A6312}"/>
              </a:ext>
            </a:extLst>
          </p:cNvPr>
          <p:cNvSpPr>
            <a:spLocks noGrp="1"/>
          </p:cNvSpPr>
          <p:nvPr>
            <p:ph type="body" idx="1"/>
          </p:nvPr>
        </p:nvSpPr>
        <p:spPr/>
        <p:txBody>
          <a:bodyPr/>
          <a:lstStyle/>
          <a:p>
            <a:r>
              <a:rPr lang="es-ES" dirty="0" err="1"/>
              <a:t>Provided</a:t>
            </a:r>
            <a:r>
              <a:rPr lang="es-ES" dirty="0"/>
              <a:t> </a:t>
            </a:r>
            <a:r>
              <a:rPr lang="es-ES" err="1"/>
              <a:t>by</a:t>
            </a:r>
            <a:r>
              <a:rPr lang="es-ES"/>
              <a:t> IT Solutions for All</a:t>
            </a:r>
            <a:endParaRPr lang="en-GB" dirty="0"/>
          </a:p>
        </p:txBody>
      </p:sp>
    </p:spTree>
    <p:extLst>
      <p:ext uri="{BB962C8B-B14F-4D97-AF65-F5344CB8AC3E}">
        <p14:creationId xmlns:p14="http://schemas.microsoft.com/office/powerpoint/2010/main" val="72835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AutoNum type="arabicPeriod"/>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Introduction to cybersecurity for MSMEs</a:t>
            </a:r>
          </a:p>
          <a:p>
            <a:r>
              <a:rPr lang="es-ES" sz="2000" dirty="0"/>
              <a:t>1.2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Common cybersecurity threats faced by MSMEs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218504"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Lack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of Regular Software Updates and Patches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Failing to apply timely updates and security patches to software and operating systems can leave MSMEs exposed to known vulnerabilities.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Cloud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Security Concerns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Storing data and applications in the cloud can be convenient for MSMEs but may also introduce security risks if not appropriately configured and managed.</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Supply Chain Attacks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Cybercriminals may target MSMEs as a means to gain access to larger organizations by exploiting vulnerabilities in the supply chain.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Misconfigured Security Settings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Incorrectly configured security settings on systems, applications, or network devices can create unintentional security gaps.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Lack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of Employee Cybersecurity Awareness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Insufficient cybersecurity awareness and training among employees can increase the likelihood of falling victim to various cyber threats.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buClr>
                <a:srgbClr val="0AD995"/>
              </a:buClr>
            </a:pPr>
            <a:endParaRPr lang="en-GB" dirty="0"/>
          </a:p>
        </p:txBody>
      </p:sp>
    </p:spTree>
    <p:extLst>
      <p:ext uri="{BB962C8B-B14F-4D97-AF65-F5344CB8AC3E}">
        <p14:creationId xmlns:p14="http://schemas.microsoft.com/office/powerpoint/2010/main" val="4255105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AutoNum type="arabicPeriod"/>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Introduction to cybersecurity for MSMEs</a:t>
            </a:r>
          </a:p>
          <a:p>
            <a:r>
              <a:rPr lang="es-ES" sz="2000" dirty="0"/>
              <a:t>1.2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Common cybersecurity threats faced by MSMEs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6978199" cy="4195763"/>
          </a:xfrm>
        </p:spPr>
        <p:txBody>
          <a:bodyPr/>
          <a:lstStyle/>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To mitigate these threats, MSMEs should invest in cybersecurity measures, such as regular employee training, robust access controls, strong authentication methods, secure ICT infrastructure, information security management, up-to-date security software, and a well-defined incident response plan.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Proactive cybersecurity practices can significantly reduce the risk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of falling victim to cyber attacks and protect the organization's valuable assets and reputation.</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dirty="0"/>
          </a:p>
        </p:txBody>
      </p:sp>
      <p:pic>
        <p:nvPicPr>
          <p:cNvPr id="4" name="Imagen 3" descr="Interfaz de usuario gráfica, Aplicación&#10;&#10;Descripción generada automáticamente">
            <a:extLst>
              <a:ext uri="{FF2B5EF4-FFF2-40B4-BE49-F238E27FC236}">
                <a16:creationId xmlns:a16="http://schemas.microsoft.com/office/drawing/2014/main" id="{7BE6DD75-DC95-4A23-AC0A-755C0DB42584}"/>
              </a:ext>
            </a:extLst>
          </p:cNvPr>
          <p:cNvPicPr>
            <a:picLocks noChangeAspect="1"/>
          </p:cNvPicPr>
          <p:nvPr/>
        </p:nvPicPr>
        <p:blipFill rotWithShape="1">
          <a:blip r:embed="rId2">
            <a:extLst>
              <a:ext uri="{28A0092B-C50C-407E-A947-70E740481C1C}">
                <a14:useLocalDpi xmlns:a14="http://schemas.microsoft.com/office/drawing/2010/main" val="0"/>
              </a:ext>
            </a:extLst>
          </a:blip>
          <a:srcRect l="13909" r="13654"/>
          <a:stretch/>
        </p:blipFill>
        <p:spPr>
          <a:xfrm>
            <a:off x="8147347" y="2135478"/>
            <a:ext cx="3331479" cy="2587043"/>
          </a:xfrm>
          <a:prstGeom prst="rect">
            <a:avLst/>
          </a:prstGeom>
        </p:spPr>
      </p:pic>
    </p:spTree>
    <p:extLst>
      <p:ext uri="{BB962C8B-B14F-4D97-AF65-F5344CB8AC3E}">
        <p14:creationId xmlns:p14="http://schemas.microsoft.com/office/powerpoint/2010/main" val="4143956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Assessing cybersecurity vulnerabilities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0662693" cy="4195763"/>
          </a:xfrm>
        </p:spPr>
        <p:txBody>
          <a:bodyPr/>
          <a:lstStyle/>
          <a:p>
            <a:pPr>
              <a:lnSpc>
                <a:spcPct val="107000"/>
              </a:lnSpc>
              <a:spcAft>
                <a:spcPts val="800"/>
              </a:spcAft>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Assessing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cybersecurity vulnerabilities is essential for MSMEs to identify potential weaknesses in their systems, ICT infrastructures, networks, and practices. Here are steps that an MSME can take to assess its cybersecurity vulnerabilities: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Identify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Assets and Data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Start by identifying all the assets, ICT infrastructure, systems, devices, and data that your MSME uses or stores. This includes hardware, software, servers, network devices, cloud services, and sensitive information.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Conduct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 Risk Assessment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Perform a comprehensive risk assessment to identify potential threats, vulnerabilities, and the potential impact of a cyber incident on your organization. This assessment will help prioritize efforts to address the most critical risks first.</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Penetration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Testing</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Consider conducting penetration testing (ethical hacking) to simulate real-world cyber attacks on your systems and networks. This helps identify potential entry points and weak areas in your security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defenses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n-GB" dirty="0"/>
          </a:p>
        </p:txBody>
      </p:sp>
    </p:spTree>
    <p:extLst>
      <p:ext uri="{BB962C8B-B14F-4D97-AF65-F5344CB8AC3E}">
        <p14:creationId xmlns:p14="http://schemas.microsoft.com/office/powerpoint/2010/main" val="342839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Assessing cybersecurity vulnerabilities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0662693"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Review Network Security</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Assess the security of your network infrastructure, including firewalls, routers, switches, and wireless networks. Ensure that these devices are appropriately configured, and access controls are in place.</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Evaluate Software and Applications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Regularly check for security updates and patches for all software and applications used in your organization. Outdated software can create vulnerabilities that cyber attackers may exploit. </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Assess Endpoint Security</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Evaluate the security measures on endpoint devices (e.g., laptops, smartphones, tablets) used by employees. Implement antivirus software, encryption, and enforce policies for accessing company data on personal devices.</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Check Physical Security</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Don't overlook physical security. Assess the physical access controls to your office premises, server rooms, and sensitive areas where data and equipment are stored.</a:t>
            </a:r>
            <a:endParaRPr lang="en-GB" dirty="0"/>
          </a:p>
        </p:txBody>
      </p:sp>
    </p:spTree>
    <p:extLst>
      <p:ext uri="{BB962C8B-B14F-4D97-AF65-F5344CB8AC3E}">
        <p14:creationId xmlns:p14="http://schemas.microsoft.com/office/powerpoint/2010/main" val="3956091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Assessing cybersecurity vulnerabilities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0662693"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Examine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Employee Awareness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Evaluate the level of cybersecurity awareness among your employees. Conduct training and workshops to educate them about common cyber threats and best practices for data security.</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Review Password Policies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Ensure that strong password policies are in place, including requiring complex passwords, regular password changes, and not reusing passwords across multiple accounts.</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Secure Cloud Services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If using cloud services, assess their security features and ensure they meet your organization's requirements. Implement multi-factor authentication and encryption for sensitive data stored in the cloud.</a:t>
            </a:r>
          </a:p>
          <a:p>
            <a:pPr marL="285750" indent="-285750">
              <a:lnSpc>
                <a:spcPct val="107000"/>
              </a:lnSpc>
              <a:spcAft>
                <a:spcPts val="800"/>
              </a:spcAft>
              <a:buClr>
                <a:srgbClr val="0AD995"/>
              </a:buClr>
              <a:buFont typeface="Wingdings" panose="05000000000000000000" pitchFamily="2" charset="2"/>
              <a:buChar char="§"/>
            </a:pPr>
            <a:r>
              <a:rPr lang="en-GB" sz="1800" b="1"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Analyze</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Security Policies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Review and update security policies regularly. Ensure they align with industry standards and compliance requirements. These policies should cover areas like data protection, access controls, incident response, and acceptable use.</a:t>
            </a:r>
            <a:endParaRPr lang="en-GB" dirty="0"/>
          </a:p>
        </p:txBody>
      </p:sp>
    </p:spTree>
    <p:extLst>
      <p:ext uri="{BB962C8B-B14F-4D97-AF65-F5344CB8AC3E}">
        <p14:creationId xmlns:p14="http://schemas.microsoft.com/office/powerpoint/2010/main" val="896692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Assessing cybersecurity vulnerabilities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7740199"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Audit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Third-Party Vendors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If you work with third-party vendors or service providers, assess their cybersecurity practices and data protection measures to ensure they don't introduce additional risks.</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Incident Response Readiness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Evaluate your organization's incident response plan to ensure it is comprehensive and covers the appropriate steps to take in case of a cyber incident.</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Regular Security Audits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Conduct periodic security audits and assessments to maintain an ongoing understanding of your organization's cybersecurity posture.</a:t>
            </a:r>
          </a:p>
          <a:p>
            <a:endParaRPr lang="en-GB" dirty="0"/>
          </a:p>
        </p:txBody>
      </p:sp>
      <p:pic>
        <p:nvPicPr>
          <p:cNvPr id="4" name="Imagen 3" descr="Interfaz de usuario gráfica, Aplicación&#10;&#10;Descripción generada automáticamente">
            <a:extLst>
              <a:ext uri="{FF2B5EF4-FFF2-40B4-BE49-F238E27FC236}">
                <a16:creationId xmlns:a16="http://schemas.microsoft.com/office/drawing/2014/main" id="{751B4D1F-3DAA-4779-8DF5-E519AE586CF3}"/>
              </a:ext>
            </a:extLst>
          </p:cNvPr>
          <p:cNvPicPr>
            <a:picLocks noChangeAspect="1"/>
          </p:cNvPicPr>
          <p:nvPr/>
        </p:nvPicPr>
        <p:blipFill rotWithShape="1">
          <a:blip r:embed="rId2">
            <a:extLst>
              <a:ext uri="{28A0092B-C50C-407E-A947-70E740481C1C}">
                <a14:useLocalDpi xmlns:a14="http://schemas.microsoft.com/office/drawing/2010/main" val="0"/>
              </a:ext>
            </a:extLst>
          </a:blip>
          <a:srcRect l="16972" r="13800"/>
          <a:stretch/>
        </p:blipFill>
        <p:spPr>
          <a:xfrm>
            <a:off x="8600535" y="2088073"/>
            <a:ext cx="3045388" cy="2474502"/>
          </a:xfrm>
          <a:prstGeom prst="rect">
            <a:avLst/>
          </a:prstGeom>
        </p:spPr>
      </p:pic>
    </p:spTree>
    <p:extLst>
      <p:ext uri="{BB962C8B-B14F-4D97-AF65-F5344CB8AC3E}">
        <p14:creationId xmlns:p14="http://schemas.microsoft.com/office/powerpoint/2010/main" val="265822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Assessing cybersecurity vulnerabilities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0662693"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Ensuring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wi-fi network security: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Securing Wi-Fi networks is crucial for preventing unauthorized access and protecting sensitive data.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It can be achieved by:</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changing default credentials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using strong encryption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enabling wi-fi protected access 3 (WPA3) or WPA2 with AES (advanced encryption standard) for strong encryption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avoiding using outdated and vulnerable encryption methods like WEP (wired equivalent privacy)</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modifying the default service set identifier (SSID) to a unique name that doesn't reveal information about your business or organization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dirty="0"/>
          </a:p>
        </p:txBody>
      </p:sp>
    </p:spTree>
    <p:extLst>
      <p:ext uri="{BB962C8B-B14F-4D97-AF65-F5344CB8AC3E}">
        <p14:creationId xmlns:p14="http://schemas.microsoft.com/office/powerpoint/2010/main" val="2169715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Assessing cybersecurity vulnerabilities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128857" cy="4195763"/>
          </a:xfrm>
        </p:spPr>
        <p:txBody>
          <a:bodyPr/>
          <a:lstStyle/>
          <a:p>
            <a:pPr marL="342900" lvl="0" indent="-342900">
              <a:lnSpc>
                <a:spcPct val="107000"/>
              </a:lnSpc>
              <a:buFont typeface="Symbol" panose="05050102010706020507" pitchFamily="18" charset="2"/>
              <a:buChar char=""/>
            </a:pPr>
            <a:r>
              <a:rPr lang="en-GB" sz="1600">
                <a:solidFill>
                  <a:srgbClr val="1B193E"/>
                </a:solidFill>
                <a:effectLst/>
                <a:latin typeface="Calibri" panose="020F0502020204030204" pitchFamily="34" charset="0"/>
                <a:ea typeface="Yu Mincho" panose="02020400000000000000" pitchFamily="18" charset="-128"/>
                <a:cs typeface="Arial" panose="020B0604020202020204" pitchFamily="34" charset="0"/>
              </a:rPr>
              <a:t>turning </a:t>
            </a: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off SSID broadcasting to make your network less visible to potential attackers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setting up a separate guest network for visitors or customers that isolates them from your main internal network, using strong passwords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enabling mac address filtering to allow only specific devices with pre-approved mac addresses to connect to your wi-fi network</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keeping firmware updated</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disabling remote management on router to prevent unauthorized access from outside your network</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enabling firewall and network encryption</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disabling universal plug and play (UPNP) on your router, as it can be exploited by attackers to open ports and expose your network to potential threats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monitoring network activity</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buFont typeface="Symbol" panose="05050102010706020507" pitchFamily="18" charset="2"/>
              <a:buChar char=""/>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securing physical access</a:t>
            </a:r>
            <a:endParaRPr lang="es-ES" sz="16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6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educating employees.</a:t>
            </a:r>
            <a:endParaRPr lang="en-GB" sz="1800" dirty="0"/>
          </a:p>
        </p:txBody>
      </p:sp>
    </p:spTree>
    <p:extLst>
      <p:ext uri="{BB962C8B-B14F-4D97-AF65-F5344CB8AC3E}">
        <p14:creationId xmlns:p14="http://schemas.microsoft.com/office/powerpoint/2010/main" val="3027024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Effective use of antivirus and antimalware solutions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209540" cy="4195763"/>
          </a:xfrm>
        </p:spPr>
        <p:txBody>
          <a:bodyPr/>
          <a:lstStyle/>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Effective use of antivirus and antimalware solutions is critical for Micro, Small, and Medium Enterprises (MSMEs) to protect their ICT infrastructure, systems, networks, and data from various cyber threats.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Here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are some best practices for using antivirus and antimalware solutions effectively:</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Choose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 Comprehensive Solution</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Select a reputable and comprehensive antivirus and antimalware software that offers real-time protection, regular updates, and frequent scans to detect and remove malicious software.</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Keep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Software Updated</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Ensure that the antivirus and antimalware software is up to date with the latest virus definitions and database updates. This is essential to detect and protect against new and emerging threats.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Enable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Real-Time Scanning</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Activate real-time scanning features in the antivirus software to automatically check files, downloads, and email attachments for malware as they are accessed.</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Schedule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Regular Scans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Set up scheduled scans to run at convenient times when the system is least likely to be in heavy use, such as outside of business hours.</a:t>
            </a:r>
            <a:endParaRPr lang="en-GB" sz="1800" dirty="0"/>
          </a:p>
        </p:txBody>
      </p:sp>
    </p:spTree>
    <p:extLst>
      <p:ext uri="{BB962C8B-B14F-4D97-AF65-F5344CB8AC3E}">
        <p14:creationId xmlns:p14="http://schemas.microsoft.com/office/powerpoint/2010/main" val="2221352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Effective use of antivirus and antimalware solutions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209540"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Enable Automatic Updates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Enable automatic updates for both the antivirus software and the operating system to ensure continuous protection against the latest threats.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Perform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Full System Scans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Conduct full system scans periodically to thoroughly check all files, including those in less frequently accessed areas.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Quarantine and Isolate Threats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Configure the antivirus software to quarantine or isolate detected threats, preventing them from spreading or causing further harm.</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Scan External Devices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Scan all external devices, such as USB drives or external hard drives, before accessing the files to prevent malware from being introduced into the network.</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Educate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Employees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Educate employees about the importance of antivirus and antimalware protection and train them to be cautious with email attachments, downloads, and links to avoid inadvertently introducing malware.</a:t>
            </a:r>
            <a:endParaRPr lang="en-GB" sz="1800" dirty="0"/>
          </a:p>
        </p:txBody>
      </p:sp>
    </p:spTree>
    <p:extLst>
      <p:ext uri="{BB962C8B-B14F-4D97-AF65-F5344CB8AC3E}">
        <p14:creationId xmlns:p14="http://schemas.microsoft.com/office/powerpoint/2010/main" val="36683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0AB37CD-8A75-60B4-B45E-FBE435252F24}"/>
              </a:ext>
            </a:extLst>
          </p:cNvPr>
          <p:cNvSpPr>
            <a:spLocks noGrp="1"/>
          </p:cNvSpPr>
          <p:nvPr>
            <p:ph type="body" sz="quarter" idx="10"/>
          </p:nvPr>
        </p:nvSpPr>
        <p:spPr/>
        <p:txBody>
          <a:bodyPr/>
          <a:lstStyle/>
          <a:p>
            <a:r>
              <a:rPr lang="es-ES"/>
              <a:t>Index</a:t>
            </a:r>
            <a:endParaRPr lang="en-GB"/>
          </a:p>
        </p:txBody>
      </p:sp>
      <p:sp>
        <p:nvSpPr>
          <p:cNvPr id="13" name="Elipse 12">
            <a:extLst>
              <a:ext uri="{FF2B5EF4-FFF2-40B4-BE49-F238E27FC236}">
                <a16:creationId xmlns:a16="http://schemas.microsoft.com/office/drawing/2014/main" id="{2DA81C80-FC7D-0220-CF70-D4F0B7479F9C}"/>
              </a:ext>
            </a:extLst>
          </p:cNvPr>
          <p:cNvSpPr/>
          <p:nvPr/>
        </p:nvSpPr>
        <p:spPr>
          <a:xfrm>
            <a:off x="542494" y="2151561"/>
            <a:ext cx="252000" cy="252000"/>
          </a:xfrm>
          <a:prstGeom prst="ellipse">
            <a:avLst/>
          </a:prstGeom>
          <a:solidFill>
            <a:srgbClr val="F6A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Elipse 14">
            <a:extLst>
              <a:ext uri="{FF2B5EF4-FFF2-40B4-BE49-F238E27FC236}">
                <a16:creationId xmlns:a16="http://schemas.microsoft.com/office/drawing/2014/main" id="{B4856BBC-5D8A-A31B-696E-4115769C93A8}"/>
              </a:ext>
            </a:extLst>
          </p:cNvPr>
          <p:cNvSpPr/>
          <p:nvPr/>
        </p:nvSpPr>
        <p:spPr>
          <a:xfrm>
            <a:off x="542494" y="3303000"/>
            <a:ext cx="252000" cy="252000"/>
          </a:xfrm>
          <a:prstGeom prst="ellipse">
            <a:avLst/>
          </a:prstGeom>
          <a:solidFill>
            <a:srgbClr val="F6A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Elipse 15">
            <a:extLst>
              <a:ext uri="{FF2B5EF4-FFF2-40B4-BE49-F238E27FC236}">
                <a16:creationId xmlns:a16="http://schemas.microsoft.com/office/drawing/2014/main" id="{D53235DE-1AFB-4328-B1BA-29AEA5054E67}"/>
              </a:ext>
            </a:extLst>
          </p:cNvPr>
          <p:cNvSpPr/>
          <p:nvPr/>
        </p:nvSpPr>
        <p:spPr>
          <a:xfrm>
            <a:off x="542494" y="4454439"/>
            <a:ext cx="252000" cy="252000"/>
          </a:xfrm>
          <a:prstGeom prst="ellipse">
            <a:avLst/>
          </a:prstGeom>
          <a:solidFill>
            <a:srgbClr val="F6A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Marcador de contenido 2">
            <a:extLst>
              <a:ext uri="{FF2B5EF4-FFF2-40B4-BE49-F238E27FC236}">
                <a16:creationId xmlns:a16="http://schemas.microsoft.com/office/drawing/2014/main" id="{D076112B-2609-EE1D-34D8-E2BCE9E11BFE}"/>
              </a:ext>
            </a:extLst>
          </p:cNvPr>
          <p:cNvSpPr txBox="1">
            <a:spLocks/>
          </p:cNvSpPr>
          <p:nvPr/>
        </p:nvSpPr>
        <p:spPr>
          <a:xfrm>
            <a:off x="1013011" y="4381305"/>
            <a:ext cx="717027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b="1" dirty="0" err="1"/>
              <a:t>Unit</a:t>
            </a:r>
            <a:r>
              <a:rPr lang="es-ES" sz="2400" b="1" dirty="0"/>
              <a:t> 3. </a:t>
            </a:r>
            <a:r>
              <a:rPr lang="en-GB" sz="2400"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Managing information security</a:t>
            </a:r>
          </a:p>
          <a:p>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Section 3.1. Practices and guidelines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s-ES" sz="2400" dirty="0"/>
          </a:p>
        </p:txBody>
      </p:sp>
      <p:pic>
        <p:nvPicPr>
          <p:cNvPr id="5" name="Imagen 4" descr="Imagen que contiene lego, juguete, hombre&#10;&#10;Descripción generada automáticamente">
            <a:extLst>
              <a:ext uri="{FF2B5EF4-FFF2-40B4-BE49-F238E27FC236}">
                <a16:creationId xmlns:a16="http://schemas.microsoft.com/office/drawing/2014/main" id="{E994BF6D-8ED7-D4D0-E4C0-C4BAA243DB53}"/>
              </a:ext>
            </a:extLst>
          </p:cNvPr>
          <p:cNvPicPr>
            <a:picLocks noChangeAspect="1"/>
          </p:cNvPicPr>
          <p:nvPr/>
        </p:nvPicPr>
        <p:blipFill rotWithShape="1">
          <a:blip r:embed="rId2">
            <a:extLst>
              <a:ext uri="{28A0092B-C50C-407E-A947-70E740481C1C}">
                <a14:useLocalDpi xmlns:a14="http://schemas.microsoft.com/office/drawing/2010/main" val="0"/>
              </a:ext>
            </a:extLst>
          </a:blip>
          <a:srcRect l="9946" r="9414"/>
          <a:stretch/>
        </p:blipFill>
        <p:spPr>
          <a:xfrm>
            <a:off x="8183284" y="2107995"/>
            <a:ext cx="3787558" cy="2642009"/>
          </a:xfrm>
          <a:prstGeom prst="rect">
            <a:avLst/>
          </a:prstGeom>
        </p:spPr>
      </p:pic>
      <p:sp>
        <p:nvSpPr>
          <p:cNvPr id="6" name="Marcador de contenido 2">
            <a:extLst>
              <a:ext uri="{FF2B5EF4-FFF2-40B4-BE49-F238E27FC236}">
                <a16:creationId xmlns:a16="http://schemas.microsoft.com/office/drawing/2014/main" id="{0099C590-613D-734B-7CD3-4AA4C86B8601}"/>
              </a:ext>
            </a:extLst>
          </p:cNvPr>
          <p:cNvSpPr txBox="1">
            <a:spLocks/>
          </p:cNvSpPr>
          <p:nvPr/>
        </p:nvSpPr>
        <p:spPr>
          <a:xfrm>
            <a:off x="1013012" y="3227524"/>
            <a:ext cx="717027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b="1" dirty="0" err="1"/>
              <a:t>Unit</a:t>
            </a:r>
            <a:r>
              <a:rPr lang="es-ES" sz="2400" b="1" dirty="0"/>
              <a:t> 2. </a:t>
            </a:r>
            <a:r>
              <a:rPr lang="en-GB" sz="2400"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pPr>
              <a:lnSpc>
                <a:spcPct val="100000"/>
              </a:lnSpc>
              <a:spcBef>
                <a:spcPts val="0"/>
              </a:spcBef>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Section 2.1. Assessing cybersecurity vulnerabilities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0000"/>
              </a:lnSpc>
              <a:spcBef>
                <a:spcPts val="0"/>
              </a:spcBef>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Section 2.2. Effective use of antivirus and antimalware solutions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7" name="Marcador de contenido 2">
            <a:extLst>
              <a:ext uri="{FF2B5EF4-FFF2-40B4-BE49-F238E27FC236}">
                <a16:creationId xmlns:a16="http://schemas.microsoft.com/office/drawing/2014/main" id="{12566492-A45E-895B-1252-64BE16D827A7}"/>
              </a:ext>
            </a:extLst>
          </p:cNvPr>
          <p:cNvSpPr txBox="1">
            <a:spLocks/>
          </p:cNvSpPr>
          <p:nvPr/>
        </p:nvSpPr>
        <p:spPr>
          <a:xfrm>
            <a:off x="1013011" y="2005911"/>
            <a:ext cx="888402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s-ES" sz="2400" b="1" dirty="0" err="1"/>
              <a:t>Unit</a:t>
            </a:r>
            <a:r>
              <a:rPr lang="es-ES" sz="2400" b="1" dirty="0"/>
              <a:t> 1. </a:t>
            </a:r>
            <a:r>
              <a:rPr lang="en-GB" sz="2400"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Introduction to cybersecurity for MSMEs</a:t>
            </a:r>
          </a:p>
          <a:p>
            <a:pPr>
              <a:lnSpc>
                <a:spcPct val="100000"/>
              </a:lnSpc>
              <a:spcBef>
                <a:spcPts val="0"/>
              </a:spcBef>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Section 1.1. Understanding cybersecurity: definition and importance of security policies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0000"/>
              </a:lnSpc>
              <a:spcBef>
                <a:spcPts val="0"/>
              </a:spcBef>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Section 1.2. Common cybersecurity threats faced by MSMEs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0000"/>
              </a:lnSpc>
              <a:spcBef>
                <a:spcPts val="0"/>
              </a:spcBef>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615232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Effective use of antivirus and antimalware solutions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209540"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Implement Endpoint Protection</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Consider using endpoint protection solutions that provide a multi-layered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defense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against various types of threats, including ransomware and zero-day exploits.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Centralized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Management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If managing multiple systems, use centralized management tools to monitor and control antivirus and antimalware software across all devices from a single interface.</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Regular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System Maintenance: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Regularly perform system maintenance tasks, such as disk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cleanup</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and defragmentation, to optimize system performance and improve the effectiveness of antivirus scans.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Monitor and Respond to Alerts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Configure the antivirus software to send alerts for detected threats, and promptly respond to and investigate any alerts to take appropriate action.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Periodic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Security Assessments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Conduct periodic security assessments and audits to evaluate the effectiveness of the antivirus and antimalware solutions and identify areas for improvement.</a:t>
            </a:r>
            <a:endParaRPr lang="en-GB" sz="1800" dirty="0"/>
          </a:p>
        </p:txBody>
      </p:sp>
    </p:spTree>
    <p:extLst>
      <p:ext uri="{BB962C8B-B14F-4D97-AF65-F5344CB8AC3E}">
        <p14:creationId xmlns:p14="http://schemas.microsoft.com/office/powerpoint/2010/main" val="1449780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Una caricatura de una persona&#10;&#10;Descripción generada automáticamente con confianza media">
            <a:extLst>
              <a:ext uri="{FF2B5EF4-FFF2-40B4-BE49-F238E27FC236}">
                <a16:creationId xmlns:a16="http://schemas.microsoft.com/office/drawing/2014/main" id="{13DFFC35-AD89-4CCD-A2F4-21D0E3ABFB43}"/>
              </a:ext>
            </a:extLst>
          </p:cNvPr>
          <p:cNvPicPr>
            <a:picLocks noChangeAspect="1"/>
          </p:cNvPicPr>
          <p:nvPr/>
        </p:nvPicPr>
        <p:blipFill rotWithShape="1">
          <a:blip r:embed="rId2">
            <a:extLst>
              <a:ext uri="{28A0092B-C50C-407E-A947-70E740481C1C}">
                <a14:useLocalDpi xmlns:a14="http://schemas.microsoft.com/office/drawing/2010/main" val="0"/>
              </a:ext>
            </a:extLst>
          </a:blip>
          <a:srcRect l="11581" r="18716"/>
          <a:stretch/>
        </p:blipFill>
        <p:spPr>
          <a:xfrm>
            <a:off x="9135704" y="2400007"/>
            <a:ext cx="2914253" cy="2351788"/>
          </a:xfrm>
          <a:prstGeom prst="rect">
            <a:avLst/>
          </a:prstGeom>
        </p:spPr>
      </p:pic>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2"/>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Establishing a secure ICT infrastructure</a:t>
            </a:r>
          </a:p>
          <a:p>
            <a:r>
              <a:rPr lang="en-GB" sz="2000" dirty="0">
                <a:latin typeface="Calibri" panose="020F0502020204030204" pitchFamily="34" charset="0"/>
                <a:ea typeface="Yu Mincho" panose="02020400000000000000" pitchFamily="18" charset="-128"/>
                <a:cs typeface="Arial" panose="020B0604020202020204" pitchFamily="34" charset="0"/>
              </a:rPr>
              <a:t>2</a:t>
            </a:r>
            <a:r>
              <a:rPr lang="es-ES" sz="2000" dirty="0"/>
              <a:t>.2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Effective use of antivirus and antimalware solutions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3" y="1627957"/>
            <a:ext cx="9009878" cy="4195763"/>
          </a:xfrm>
        </p:spPr>
        <p:txBody>
          <a:bodyPr/>
          <a:lstStyle/>
          <a:p>
            <a:pPr>
              <a:lnSpc>
                <a:spcPct val="107000"/>
              </a:lnSpc>
              <a:spcAft>
                <a:spcPts val="800"/>
              </a:spcAft>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Data backup and recovery strategies: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Implement a regular data backup strategy to ensure that important files are safe in the event of a severe malware infection or ransomware attack. Establish a routine backup schedule to ensure that critical data is backed up regularly. Depending on the volume of data and frequency of changes, daily, weekly, or monthly backups may be appropriate. Moreover, MSME can use automated backup solutions to reduce the risk of human error and ensure that backups are consistently performed without manual intervention. Don’t forget to store backup data in multiple physical locations to mitigate the risk of data loss due to theft, fire, or other disasters affecting a single location. Consider cloud-based backups in addition to on-site backups as a cost-effective and reliable solution. Cloud backups provide easy scalability, accessibility, and data redundancy.</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Remember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that cybersecurity is an ongoing process. Regular assessments, continuous monitoring, and prompt action to address vulnerabilities are essential to keep your MSME protected from evolving cyber </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threats.</a:t>
            </a:r>
            <a:endParaRPr lang="en-GB" sz="1800" dirty="0"/>
          </a:p>
        </p:txBody>
      </p:sp>
    </p:spTree>
    <p:extLst>
      <p:ext uri="{BB962C8B-B14F-4D97-AF65-F5344CB8AC3E}">
        <p14:creationId xmlns:p14="http://schemas.microsoft.com/office/powerpoint/2010/main" val="3221537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Managing information security</a:t>
            </a:r>
          </a:p>
          <a:p>
            <a:r>
              <a:rPr lang="en-GB" sz="2000" dirty="0">
                <a:latin typeface="Calibri" panose="020F0502020204030204" pitchFamily="34" charset="0"/>
                <a:ea typeface="Yu Mincho" panose="02020400000000000000" pitchFamily="18" charset="-128"/>
                <a:cs typeface="Arial" panose="020B0604020202020204" pitchFamily="34" charset="0"/>
              </a:rPr>
              <a:t>3</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Practices and guidelines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191609" cy="4195763"/>
          </a:xfrm>
        </p:spPr>
        <p:txBody>
          <a:bodyPr/>
          <a:lstStyle/>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Managing information security is crucial for Micro, Small, and Medium Enterprises (MSMEs) to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protect their sensitive data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maintain customer trust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and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safeguard their business operations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Here are some key guidelines and practices that MSMEs can follow to effectively manage information security:</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Risk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Assessment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Conduct a thorough risk assessment to identify potential vulnerabilities and threats to information security. Understand the types of data the organization handles, the risks associated with each type, and the impact of a security breach.</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Security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Policies and Procedures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Develop and implement comprehensive information security policies and procedures that cover areas such as data handling, access controls, password management, data backup, and incident response.</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sz="1800" dirty="0"/>
          </a:p>
        </p:txBody>
      </p:sp>
    </p:spTree>
    <p:extLst>
      <p:ext uri="{BB962C8B-B14F-4D97-AF65-F5344CB8AC3E}">
        <p14:creationId xmlns:p14="http://schemas.microsoft.com/office/powerpoint/2010/main" val="3501668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Managing information security</a:t>
            </a:r>
          </a:p>
          <a:p>
            <a:r>
              <a:rPr lang="en-GB" sz="2000" dirty="0">
                <a:latin typeface="Calibri" panose="020F0502020204030204" pitchFamily="34" charset="0"/>
                <a:ea typeface="Yu Mincho" panose="02020400000000000000" pitchFamily="18" charset="-128"/>
                <a:cs typeface="Arial" panose="020B0604020202020204" pitchFamily="34" charset="0"/>
              </a:rPr>
              <a:t>3</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Practices and guidelines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191609"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Employee Training</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Train all employees on information security best practices, data protection protocols, and how to recognize and respond to security threats like phishing attacks. Educating employees about cybersecurity is vital for a comprehensive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defense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strategy. Social engineering attacks and phishing are prevalent threats targeting MSMEs, employees need to be able to identify and mitigate their risks by recognizing phishing emails, handling suspicious attachments, and implementing email authentication protocols. In this sense, password security plays a crucial role in protecting sensitive data. Employees need to be aware of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practices for creating strong passwords, implementing multi-factor authentication (MFA), and managing password policies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within the organization. </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Access Controls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Implement access controls to ensure that only authorized personnel have access to sensitive data. Use role-based access control to restrict access based on job roles and responsibilities.</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Secure Data Handling</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Establish guidelines for secure data handling, both in digital and physical formats. This includes proper storage, encryption, and secure disposal of sensitive information.</a:t>
            </a:r>
            <a:endParaRPr lang="en-GB" sz="1800" dirty="0"/>
          </a:p>
        </p:txBody>
      </p:sp>
    </p:spTree>
    <p:extLst>
      <p:ext uri="{BB962C8B-B14F-4D97-AF65-F5344CB8AC3E}">
        <p14:creationId xmlns:p14="http://schemas.microsoft.com/office/powerpoint/2010/main" val="403595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Managing information security</a:t>
            </a:r>
          </a:p>
          <a:p>
            <a:r>
              <a:rPr lang="en-GB" sz="2000" dirty="0">
                <a:latin typeface="Calibri" panose="020F0502020204030204" pitchFamily="34" charset="0"/>
                <a:ea typeface="Yu Mincho" panose="02020400000000000000" pitchFamily="18" charset="-128"/>
                <a:cs typeface="Arial" panose="020B0604020202020204" pitchFamily="34" charset="0"/>
              </a:rPr>
              <a:t>3</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Practices and guidelines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566648"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Regular Software Updates and Patches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Keep all software, including operating systems, applications, and security tools, up to date with the latest patches and updates to address known vulnerabilities.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Firewalls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and Antivirus Software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Deploy firewalls and reputable antivirus/anti-malware software to protect against external threats.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Network Configuration</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Configure networks securely, including Wi-Fi networks, to prevent unauthorized access and data interception.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Data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Backup and Recovery</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Regularly backup critical data and test the data restoration process to ensure business continuity in the event of data loss or a cyberattack.</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Incident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Response Plan</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Develop a clear incident response plan that outlines the steps to be taken in case of a security breach or data breach. Assign roles and responsibilities to key personnel for effective incident management. Preparing for and effectively responding to cybersecurity incidents is essential for minimizing damage and mitigating risks</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n-GB" sz="1800" dirty="0"/>
          </a:p>
        </p:txBody>
      </p:sp>
    </p:spTree>
    <p:extLst>
      <p:ext uri="{BB962C8B-B14F-4D97-AF65-F5344CB8AC3E}">
        <p14:creationId xmlns:p14="http://schemas.microsoft.com/office/powerpoint/2010/main" val="222768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Managing information security</a:t>
            </a:r>
          </a:p>
          <a:p>
            <a:r>
              <a:rPr lang="en-GB" sz="2000" dirty="0">
                <a:latin typeface="Calibri" panose="020F0502020204030204" pitchFamily="34" charset="0"/>
                <a:ea typeface="Yu Mincho" panose="02020400000000000000" pitchFamily="18" charset="-128"/>
                <a:cs typeface="Arial" panose="020B0604020202020204" pitchFamily="34" charset="0"/>
              </a:rPr>
              <a:t>3</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Practices and guidelines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3" y="1627957"/>
            <a:ext cx="7758128"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Vendor Management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If the MSME uses third-party vendors or service providers, conduct due diligence to ensure their information security practices align with your organization's standards.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Continuous Monitoring and Auditing</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Implement continuous monitoring and periodic security audits to detect and address potential security issues proactively.</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Data Privacy Compliance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Stay updated with relevant data privacy laws and regulations that apply to the MSME's operations. Comply with data protection requirements and inform customers about data handling practices.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sz="1800" dirty="0"/>
          </a:p>
        </p:txBody>
      </p:sp>
      <p:pic>
        <p:nvPicPr>
          <p:cNvPr id="4" name="Imagen 3" descr="Una caricatura de una persona&#10;&#10;Descripción generada automáticamente con confianza media">
            <a:extLst>
              <a:ext uri="{FF2B5EF4-FFF2-40B4-BE49-F238E27FC236}">
                <a16:creationId xmlns:a16="http://schemas.microsoft.com/office/drawing/2014/main" id="{B92AB29F-80B2-493B-B77C-414F40FA7D28}"/>
              </a:ext>
            </a:extLst>
          </p:cNvPr>
          <p:cNvPicPr>
            <a:picLocks noChangeAspect="1"/>
          </p:cNvPicPr>
          <p:nvPr/>
        </p:nvPicPr>
        <p:blipFill rotWithShape="1">
          <a:blip r:embed="rId2">
            <a:extLst>
              <a:ext uri="{28A0092B-C50C-407E-A947-70E740481C1C}">
                <a14:useLocalDpi xmlns:a14="http://schemas.microsoft.com/office/drawing/2010/main" val="0"/>
              </a:ext>
            </a:extLst>
          </a:blip>
          <a:srcRect l="12115" r="12407"/>
          <a:stretch/>
        </p:blipFill>
        <p:spPr>
          <a:xfrm>
            <a:off x="8297022" y="2364834"/>
            <a:ext cx="3028875" cy="2257267"/>
          </a:xfrm>
          <a:prstGeom prst="rect">
            <a:avLst/>
          </a:prstGeom>
        </p:spPr>
      </p:pic>
    </p:spTree>
    <p:extLst>
      <p:ext uri="{BB962C8B-B14F-4D97-AF65-F5344CB8AC3E}">
        <p14:creationId xmlns:p14="http://schemas.microsoft.com/office/powerpoint/2010/main" val="108092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Font typeface="+mj-lt"/>
              <a:buAutoNum type="arabicPeriod" startAt="3"/>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Managing information security</a:t>
            </a:r>
          </a:p>
          <a:p>
            <a:r>
              <a:rPr lang="en-GB" sz="2000" dirty="0">
                <a:latin typeface="Calibri" panose="020F0502020204030204" pitchFamily="34" charset="0"/>
                <a:ea typeface="Yu Mincho" panose="02020400000000000000" pitchFamily="18" charset="-128"/>
                <a:cs typeface="Arial" panose="020B0604020202020204" pitchFamily="34" charset="0"/>
              </a:rPr>
              <a:t>3</a:t>
            </a:r>
            <a:r>
              <a:rPr lang="es-ES" sz="2000" dirty="0"/>
              <a:t>.1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Practices and guidelines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3" y="1627957"/>
            <a:ext cx="7121634"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Security Awareness and Culture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Foster a culture of security awareness and responsibility among employees. Encourage reporting of security incidents and concerns.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Regular Security Reviews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Conduct regular security reviews and risk assessments to identify emerging threats and potential areas for improvement.</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By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proactively managing information security, MSMEs can reduce the risk of data breaches, protect sensitive information, and build trust with customers and partners, ultimately contributing to the long-term success of the business</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p:txBody>
      </p:sp>
      <p:pic>
        <p:nvPicPr>
          <p:cNvPr id="4" name="Imagen 3" descr="Un dibujo de un par de personas&#10;&#10;Descripción generada automáticamente con confianza baja">
            <a:extLst>
              <a:ext uri="{FF2B5EF4-FFF2-40B4-BE49-F238E27FC236}">
                <a16:creationId xmlns:a16="http://schemas.microsoft.com/office/drawing/2014/main" id="{455E2AE9-A4C3-4867-BC71-C8BBF683B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095" y="2252523"/>
            <a:ext cx="3851764" cy="2166617"/>
          </a:xfrm>
          <a:prstGeom prst="rect">
            <a:avLst/>
          </a:prstGeom>
        </p:spPr>
      </p:pic>
    </p:spTree>
    <p:extLst>
      <p:ext uri="{BB962C8B-B14F-4D97-AF65-F5344CB8AC3E}">
        <p14:creationId xmlns:p14="http://schemas.microsoft.com/office/powerpoint/2010/main" val="3880825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8877E8F-B7ED-3051-6E10-668EC13E563E}"/>
              </a:ext>
            </a:extLst>
          </p:cNvPr>
          <p:cNvSpPr>
            <a:spLocks noGrp="1"/>
          </p:cNvSpPr>
          <p:nvPr>
            <p:ph type="body" sz="quarter" idx="10"/>
          </p:nvPr>
        </p:nvSpPr>
        <p:spPr/>
        <p:txBody>
          <a:bodyPr/>
          <a:lstStyle/>
          <a:p>
            <a:r>
              <a:rPr lang="es-ES"/>
              <a:t>Summing up</a:t>
            </a:r>
            <a:endParaRPr lang="en-GB"/>
          </a:p>
        </p:txBody>
      </p:sp>
      <p:sp>
        <p:nvSpPr>
          <p:cNvPr id="3" name="Marcador de contenido 2">
            <a:extLst>
              <a:ext uri="{FF2B5EF4-FFF2-40B4-BE49-F238E27FC236}">
                <a16:creationId xmlns:a16="http://schemas.microsoft.com/office/drawing/2014/main" id="{6077EB7D-57A8-F393-18AE-C80E4EAE6DFB}"/>
              </a:ext>
            </a:extLst>
          </p:cNvPr>
          <p:cNvSpPr>
            <a:spLocks noGrp="1"/>
          </p:cNvSpPr>
          <p:nvPr>
            <p:ph sz="half" idx="2"/>
          </p:nvPr>
        </p:nvSpPr>
        <p:spPr>
          <a:xfrm>
            <a:off x="620413" y="1976626"/>
            <a:ext cx="3434702" cy="1079732"/>
          </a:xfrm>
        </p:spPr>
        <p:txBody>
          <a:bodyPr/>
          <a:lstStyle/>
          <a:p>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Understanding cybersecurity and the importance of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security policies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is fundamental for MSMEs to protect their data, maintain business continuity, comply with regulations, and build trust with customers and stakeholders</a:t>
            </a:r>
            <a:endParaRPr lang="en-GB" dirty="0"/>
          </a:p>
        </p:txBody>
      </p:sp>
      <p:pic>
        <p:nvPicPr>
          <p:cNvPr id="4" name="Imagen 3" descr="Una caricatura de una persona&#10;&#10;Descripción generada automáticamente con confianza baja">
            <a:extLst>
              <a:ext uri="{FF2B5EF4-FFF2-40B4-BE49-F238E27FC236}">
                <a16:creationId xmlns:a16="http://schemas.microsoft.com/office/drawing/2014/main" id="{13B6953C-E60A-FCB1-E6B6-7E586A6C69D7}"/>
              </a:ext>
            </a:extLst>
          </p:cNvPr>
          <p:cNvPicPr>
            <a:picLocks noChangeAspect="1"/>
          </p:cNvPicPr>
          <p:nvPr/>
        </p:nvPicPr>
        <p:blipFill rotWithShape="1">
          <a:blip r:embed="rId2">
            <a:extLst>
              <a:ext uri="{28A0092B-C50C-407E-A947-70E740481C1C}">
                <a14:useLocalDpi xmlns:a14="http://schemas.microsoft.com/office/drawing/2010/main" val="0"/>
              </a:ext>
            </a:extLst>
          </a:blip>
          <a:srcRect l="18429" r="18949"/>
          <a:stretch/>
        </p:blipFill>
        <p:spPr>
          <a:xfrm>
            <a:off x="4836948" y="2310174"/>
            <a:ext cx="2815985" cy="2529475"/>
          </a:xfrm>
          <a:prstGeom prst="rect">
            <a:avLst/>
          </a:prstGeom>
        </p:spPr>
      </p:pic>
      <p:sp>
        <p:nvSpPr>
          <p:cNvPr id="5" name="Marcador de contenido 2">
            <a:extLst>
              <a:ext uri="{FF2B5EF4-FFF2-40B4-BE49-F238E27FC236}">
                <a16:creationId xmlns:a16="http://schemas.microsoft.com/office/drawing/2014/main" id="{C12C2FF4-CEE2-C5C3-7AFF-3927E2BD44C7}"/>
              </a:ext>
            </a:extLst>
          </p:cNvPr>
          <p:cNvSpPr txBox="1">
            <a:spLocks/>
          </p:cNvSpPr>
          <p:nvPr/>
        </p:nvSpPr>
        <p:spPr>
          <a:xfrm>
            <a:off x="620413" y="4099643"/>
            <a:ext cx="3434702" cy="10797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Assessing cybersecurity vulnerabilities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is essential for MSMEs to identify potential weaknesses in their systems, ICT infrastructures, networks, and practices.</a:t>
            </a:r>
            <a:endParaRPr lang="en-GB" dirty="0"/>
          </a:p>
        </p:txBody>
      </p:sp>
      <p:sp>
        <p:nvSpPr>
          <p:cNvPr id="6" name="Marcador de contenido 2">
            <a:extLst>
              <a:ext uri="{FF2B5EF4-FFF2-40B4-BE49-F238E27FC236}">
                <a16:creationId xmlns:a16="http://schemas.microsoft.com/office/drawing/2014/main" id="{18886DA2-7784-E3A7-7FE7-BDD7B2E37978}"/>
              </a:ext>
            </a:extLst>
          </p:cNvPr>
          <p:cNvSpPr txBox="1">
            <a:spLocks/>
          </p:cNvSpPr>
          <p:nvPr/>
        </p:nvSpPr>
        <p:spPr>
          <a:xfrm>
            <a:off x="8434766" y="1976626"/>
            <a:ext cx="3434702" cy="10797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Proactive cybersecurity practices can significantly reduce the risk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of falling victim to cyber attacks and protect the organization's valuable assets and reputation.</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n-GB" dirty="0"/>
          </a:p>
        </p:txBody>
      </p:sp>
      <p:sp>
        <p:nvSpPr>
          <p:cNvPr id="7" name="Marcador de contenido 2">
            <a:extLst>
              <a:ext uri="{FF2B5EF4-FFF2-40B4-BE49-F238E27FC236}">
                <a16:creationId xmlns:a16="http://schemas.microsoft.com/office/drawing/2014/main" id="{5E10E4EB-1FDC-79CE-7766-280B30158EDA}"/>
              </a:ext>
            </a:extLst>
          </p:cNvPr>
          <p:cNvSpPr txBox="1">
            <a:spLocks/>
          </p:cNvSpPr>
          <p:nvPr/>
        </p:nvSpPr>
        <p:spPr>
          <a:xfrm>
            <a:off x="8434766" y="3678299"/>
            <a:ext cx="3434702" cy="10797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Cybersecurity is an ongoing process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Regular assessments, continuous monitoring, and prompt action to address vulnerabilities are essential to keep your MSME protected from evolving cyber threats.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dirty="0"/>
          </a:p>
        </p:txBody>
      </p:sp>
      <p:sp>
        <p:nvSpPr>
          <p:cNvPr id="8" name="Elipse 7">
            <a:extLst>
              <a:ext uri="{FF2B5EF4-FFF2-40B4-BE49-F238E27FC236}">
                <a16:creationId xmlns:a16="http://schemas.microsoft.com/office/drawing/2014/main" id="{98E1B727-F364-C2FC-A753-B50B592C07E9}"/>
              </a:ext>
            </a:extLst>
          </p:cNvPr>
          <p:cNvSpPr/>
          <p:nvPr/>
        </p:nvSpPr>
        <p:spPr>
          <a:xfrm>
            <a:off x="8285825" y="2099936"/>
            <a:ext cx="144000" cy="144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lipse 8">
            <a:extLst>
              <a:ext uri="{FF2B5EF4-FFF2-40B4-BE49-F238E27FC236}">
                <a16:creationId xmlns:a16="http://schemas.microsoft.com/office/drawing/2014/main" id="{8049F7EE-DBBF-A0C9-C222-E59F2F8F0EB8}"/>
              </a:ext>
            </a:extLst>
          </p:cNvPr>
          <p:cNvSpPr/>
          <p:nvPr/>
        </p:nvSpPr>
        <p:spPr>
          <a:xfrm>
            <a:off x="8285825" y="3782296"/>
            <a:ext cx="144000" cy="144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ipse 9">
            <a:extLst>
              <a:ext uri="{FF2B5EF4-FFF2-40B4-BE49-F238E27FC236}">
                <a16:creationId xmlns:a16="http://schemas.microsoft.com/office/drawing/2014/main" id="{8B35DE25-C061-6DC0-92FA-90678A44F6B4}"/>
              </a:ext>
            </a:extLst>
          </p:cNvPr>
          <p:cNvSpPr/>
          <p:nvPr/>
        </p:nvSpPr>
        <p:spPr>
          <a:xfrm>
            <a:off x="471472" y="2099936"/>
            <a:ext cx="144000" cy="144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e 10">
            <a:extLst>
              <a:ext uri="{FF2B5EF4-FFF2-40B4-BE49-F238E27FC236}">
                <a16:creationId xmlns:a16="http://schemas.microsoft.com/office/drawing/2014/main" id="{18189AD6-3EDB-2E11-1334-40973D3C4D68}"/>
              </a:ext>
            </a:extLst>
          </p:cNvPr>
          <p:cNvSpPr/>
          <p:nvPr/>
        </p:nvSpPr>
        <p:spPr>
          <a:xfrm>
            <a:off x="471472" y="4203725"/>
            <a:ext cx="144000" cy="144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4295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523EED6-8855-7F87-B99D-1670B91FC048}"/>
              </a:ext>
            </a:extLst>
          </p:cNvPr>
          <p:cNvSpPr>
            <a:spLocks noGrp="1"/>
          </p:cNvSpPr>
          <p:nvPr>
            <p:ph type="body" sz="quarter" idx="10"/>
          </p:nvPr>
        </p:nvSpPr>
        <p:spPr/>
        <p:txBody>
          <a:bodyPr/>
          <a:lstStyle/>
          <a:p>
            <a:r>
              <a:rPr lang="es-ES"/>
              <a:t>Thank you!</a:t>
            </a:r>
            <a:endParaRPr lang="en-GB"/>
          </a:p>
        </p:txBody>
      </p:sp>
      <p:sp>
        <p:nvSpPr>
          <p:cNvPr id="3" name="Marcador de texto 2">
            <a:extLst>
              <a:ext uri="{FF2B5EF4-FFF2-40B4-BE49-F238E27FC236}">
                <a16:creationId xmlns:a16="http://schemas.microsoft.com/office/drawing/2014/main" id="{F2F5E844-8B24-B57F-E0CE-C7D912BA71D2}"/>
              </a:ext>
            </a:extLst>
          </p:cNvPr>
          <p:cNvSpPr>
            <a:spLocks noGrp="1"/>
          </p:cNvSpPr>
          <p:nvPr>
            <p:ph type="body" sz="quarter" idx="11"/>
          </p:nvPr>
        </p:nvSpPr>
        <p:spPr/>
        <p:txBody>
          <a:bodyPr/>
          <a:lstStyle/>
          <a:p>
            <a:r>
              <a:rPr lang="es-ES"/>
              <a:t>Keep learning at </a:t>
            </a:r>
            <a:r>
              <a:rPr lang="es-ES">
                <a:hlinkClick r:id="rId2"/>
              </a:rPr>
              <a:t>www.digital-dream-lab.eu</a:t>
            </a:r>
            <a:r>
              <a:rPr lang="es-ES"/>
              <a:t> </a:t>
            </a:r>
            <a:endParaRPr lang="en-GB"/>
          </a:p>
        </p:txBody>
      </p:sp>
    </p:spTree>
    <p:extLst>
      <p:ext uri="{BB962C8B-B14F-4D97-AF65-F5344CB8AC3E}">
        <p14:creationId xmlns:p14="http://schemas.microsoft.com/office/powerpoint/2010/main" val="269638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Imagen que contiene lego, juguete, computadora&#10;&#10;Descripción generada automáticamente">
            <a:extLst>
              <a:ext uri="{FF2B5EF4-FFF2-40B4-BE49-F238E27FC236}">
                <a16:creationId xmlns:a16="http://schemas.microsoft.com/office/drawing/2014/main" id="{6D89A468-CA9E-4780-8722-72634E7D643F}"/>
              </a:ext>
            </a:extLst>
          </p:cNvPr>
          <p:cNvPicPr>
            <a:picLocks noChangeAspect="1"/>
          </p:cNvPicPr>
          <p:nvPr/>
        </p:nvPicPr>
        <p:blipFill rotWithShape="1">
          <a:blip r:embed="rId2">
            <a:extLst>
              <a:ext uri="{28A0092B-C50C-407E-A947-70E740481C1C}">
                <a14:useLocalDpi xmlns:a14="http://schemas.microsoft.com/office/drawing/2010/main" val="0"/>
              </a:ext>
            </a:extLst>
          </a:blip>
          <a:srcRect l="11731" r="14515"/>
          <a:stretch/>
        </p:blipFill>
        <p:spPr>
          <a:xfrm>
            <a:off x="8600535" y="2945103"/>
            <a:ext cx="3242351" cy="2472836"/>
          </a:xfrm>
          <a:prstGeom prst="rect">
            <a:avLst/>
          </a:prstGeom>
        </p:spPr>
      </p:pic>
      <p:sp>
        <p:nvSpPr>
          <p:cNvPr id="2" name="Marcador de texto 1">
            <a:extLst>
              <a:ext uri="{FF2B5EF4-FFF2-40B4-BE49-F238E27FC236}">
                <a16:creationId xmlns:a16="http://schemas.microsoft.com/office/drawing/2014/main" id="{30AB37CD-8A75-60B4-B45E-FBE435252F24}"/>
              </a:ext>
            </a:extLst>
          </p:cNvPr>
          <p:cNvSpPr>
            <a:spLocks noGrp="1"/>
          </p:cNvSpPr>
          <p:nvPr>
            <p:ph type="body" sz="quarter" idx="10"/>
          </p:nvPr>
        </p:nvSpPr>
        <p:spPr/>
        <p:txBody>
          <a:bodyPr/>
          <a:lstStyle/>
          <a:p>
            <a:r>
              <a:rPr lang="es-ES"/>
              <a:t>Learning objectives</a:t>
            </a:r>
            <a:endParaRPr lang="en-GB"/>
          </a:p>
        </p:txBody>
      </p:sp>
      <p:sp>
        <p:nvSpPr>
          <p:cNvPr id="7" name="Elipse 6">
            <a:extLst>
              <a:ext uri="{FF2B5EF4-FFF2-40B4-BE49-F238E27FC236}">
                <a16:creationId xmlns:a16="http://schemas.microsoft.com/office/drawing/2014/main" id="{33CF9DAE-63E6-3E82-DDA9-80AE1EB99CFD}"/>
              </a:ext>
            </a:extLst>
          </p:cNvPr>
          <p:cNvSpPr/>
          <p:nvPr/>
        </p:nvSpPr>
        <p:spPr>
          <a:xfrm>
            <a:off x="959744" y="2693103"/>
            <a:ext cx="252000" cy="252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Marcador de contenido 2">
            <a:extLst>
              <a:ext uri="{FF2B5EF4-FFF2-40B4-BE49-F238E27FC236}">
                <a16:creationId xmlns:a16="http://schemas.microsoft.com/office/drawing/2014/main" id="{2B0BC503-628F-6F13-E7F4-CB2CEDAE7A52}"/>
              </a:ext>
            </a:extLst>
          </p:cNvPr>
          <p:cNvSpPr txBox="1">
            <a:spLocks/>
          </p:cNvSpPr>
          <p:nvPr/>
        </p:nvSpPr>
        <p:spPr>
          <a:xfrm>
            <a:off x="1430262" y="2584020"/>
            <a:ext cx="812906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7000"/>
              </a:lnSpc>
            </a:pP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To gain a comprehensive understanding of cybersecurity threats and the necessary measures to protect their MSMEs.</a:t>
            </a:r>
            <a:endParaRPr lang="es-ES" sz="22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9" name="Elipse 8">
            <a:extLst>
              <a:ext uri="{FF2B5EF4-FFF2-40B4-BE49-F238E27FC236}">
                <a16:creationId xmlns:a16="http://schemas.microsoft.com/office/drawing/2014/main" id="{298A63E7-61C2-567A-3D61-677CE3B2EF67}"/>
              </a:ext>
            </a:extLst>
          </p:cNvPr>
          <p:cNvSpPr/>
          <p:nvPr/>
        </p:nvSpPr>
        <p:spPr>
          <a:xfrm>
            <a:off x="959744" y="3844542"/>
            <a:ext cx="252000" cy="252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e 10">
            <a:extLst>
              <a:ext uri="{FF2B5EF4-FFF2-40B4-BE49-F238E27FC236}">
                <a16:creationId xmlns:a16="http://schemas.microsoft.com/office/drawing/2014/main" id="{31926F06-E8AC-6E61-91CD-5B39297774BE}"/>
              </a:ext>
            </a:extLst>
          </p:cNvPr>
          <p:cNvSpPr/>
          <p:nvPr/>
        </p:nvSpPr>
        <p:spPr>
          <a:xfrm>
            <a:off x="959744" y="4995981"/>
            <a:ext cx="252000" cy="252000"/>
          </a:xfrm>
          <a:prstGeom prst="ellipse">
            <a:avLst/>
          </a:prstGeom>
          <a:solidFill>
            <a:srgbClr val="0AD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Marcador de contenido 2">
            <a:extLst>
              <a:ext uri="{FF2B5EF4-FFF2-40B4-BE49-F238E27FC236}">
                <a16:creationId xmlns:a16="http://schemas.microsoft.com/office/drawing/2014/main" id="{C9B2A65A-19EF-67E6-701F-2EB732F56F9B}"/>
              </a:ext>
            </a:extLst>
          </p:cNvPr>
          <p:cNvSpPr txBox="1">
            <a:spLocks/>
          </p:cNvSpPr>
          <p:nvPr/>
        </p:nvSpPr>
        <p:spPr>
          <a:xfrm>
            <a:off x="1430262" y="3759187"/>
            <a:ext cx="717027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7000"/>
              </a:lnSpc>
            </a:pP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To be equipped with the knowledge and skills to establish a secure IT infrastructure.</a:t>
            </a:r>
            <a:endParaRPr lang="es-ES" sz="22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4" name="Marcador de contenido 2">
            <a:extLst>
              <a:ext uri="{FF2B5EF4-FFF2-40B4-BE49-F238E27FC236}">
                <a16:creationId xmlns:a16="http://schemas.microsoft.com/office/drawing/2014/main" id="{6A923DFD-7A32-AE1C-145F-D514D4B929BE}"/>
              </a:ext>
            </a:extLst>
          </p:cNvPr>
          <p:cNvSpPr txBox="1">
            <a:spLocks/>
          </p:cNvSpPr>
          <p:nvPr/>
        </p:nvSpPr>
        <p:spPr>
          <a:xfrm>
            <a:off x="1430262" y="4913534"/>
            <a:ext cx="7170273" cy="8245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7000"/>
              </a:lnSpc>
              <a:spcAft>
                <a:spcPts val="800"/>
              </a:spcAft>
            </a:pPr>
            <a:r>
              <a:rPr lang="en-GB" sz="22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To be able to manage information security and respond effectively to cybersecurity incidents.</a:t>
            </a:r>
            <a:endParaRPr lang="es-ES" sz="2200" dirty="0">
              <a:effectLst/>
              <a:latin typeface="Calibri" panose="020F0502020204030204" pitchFamily="34" charset="0"/>
              <a:ea typeface="Yu Mincho" panose="02020400000000000000" pitchFamily="18" charset="-128"/>
              <a:cs typeface="Arial" panose="020B0604020202020204" pitchFamily="34" charset="0"/>
            </a:endParaRPr>
          </a:p>
          <a:p>
            <a:endParaRPr lang="es-ES" sz="2400" dirty="0"/>
          </a:p>
        </p:txBody>
      </p:sp>
      <p:sp>
        <p:nvSpPr>
          <p:cNvPr id="5" name="Marcador de contenido 2">
            <a:extLst>
              <a:ext uri="{FF2B5EF4-FFF2-40B4-BE49-F238E27FC236}">
                <a16:creationId xmlns:a16="http://schemas.microsoft.com/office/drawing/2014/main" id="{7B0760E7-28BF-639B-6B40-912B84F8FA40}"/>
              </a:ext>
            </a:extLst>
          </p:cNvPr>
          <p:cNvSpPr txBox="1">
            <a:spLocks/>
          </p:cNvSpPr>
          <p:nvPr/>
        </p:nvSpPr>
        <p:spPr>
          <a:xfrm>
            <a:off x="471472" y="1695105"/>
            <a:ext cx="7170273" cy="4826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1B193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193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193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193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400"/>
              <a:t>At the end of this module, you will be able to:</a:t>
            </a:r>
          </a:p>
        </p:txBody>
      </p:sp>
    </p:spTree>
    <p:extLst>
      <p:ext uri="{BB962C8B-B14F-4D97-AF65-F5344CB8AC3E}">
        <p14:creationId xmlns:p14="http://schemas.microsoft.com/office/powerpoint/2010/main" val="1877104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Diagrama&#10;&#10;Descripción generada automáticamente">
            <a:extLst>
              <a:ext uri="{FF2B5EF4-FFF2-40B4-BE49-F238E27FC236}">
                <a16:creationId xmlns:a16="http://schemas.microsoft.com/office/drawing/2014/main" id="{304046F7-C887-4EE7-8D92-6104915679ED}"/>
              </a:ext>
            </a:extLst>
          </p:cNvPr>
          <p:cNvPicPr>
            <a:picLocks noChangeAspect="1"/>
          </p:cNvPicPr>
          <p:nvPr/>
        </p:nvPicPr>
        <p:blipFill rotWithShape="1">
          <a:blip r:embed="rId2">
            <a:extLst>
              <a:ext uri="{28A0092B-C50C-407E-A947-70E740481C1C}">
                <a14:useLocalDpi xmlns:a14="http://schemas.microsoft.com/office/drawing/2010/main" val="0"/>
              </a:ext>
            </a:extLst>
          </a:blip>
          <a:srcRect l="14328" r="9857"/>
          <a:stretch/>
        </p:blipFill>
        <p:spPr>
          <a:xfrm>
            <a:off x="9454108" y="2348553"/>
            <a:ext cx="2737892" cy="2160893"/>
          </a:xfrm>
          <a:prstGeom prst="rect">
            <a:avLst/>
          </a:prstGeom>
        </p:spPr>
      </p:pic>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a:xfrm>
            <a:off x="471472" y="455046"/>
            <a:ext cx="8681406" cy="824531"/>
          </a:xfrm>
        </p:spPr>
        <p:txBody>
          <a:bodyPr/>
          <a:lstStyle/>
          <a:p>
            <a:pPr marL="342900" indent="-342900">
              <a:buAutoNum type="arabicPeriod"/>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Introduction to cybersecurity for MSMEs</a:t>
            </a:r>
          </a:p>
          <a:p>
            <a:r>
              <a:rPr lang="es-ES" sz="2000" dirty="0"/>
              <a:t>1.1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Understanding cybersecurity: definition and importance of security policies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403840"/>
            <a:ext cx="9169678" cy="4195763"/>
          </a:xfrm>
        </p:spPr>
        <p:txBody>
          <a:bodyPr/>
          <a:lstStyle/>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security policy for Micro, Small, and Medium Enterprises (MSMEs)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is a formal document that outlines the organization's approach to information security.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It sets the rules, guidelines, and responsibilities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for protecting the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company's assets, data, and systems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from potential threats and unauthorized access. The policy should be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comprehensive, clear, and tailored to the specific needs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and risks faced by the MSME. Understanding cybersecurity and the importance of security policies for Micro and Small medium enterprises after COVID is crucial for several reasons: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Awareness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of Cyber Threats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Understanding cybersecurity allows individuals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to be aware of the various cyber threats and risks that exist in the digital landscape.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It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helps them recognize potential vulnerabilities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and weaknesses in their systems, networks, and practices.</a:t>
            </a: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Protection of Sensitive Data</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Cybersecurity measures protect sensitive and confidential data from unauthorized access, theft, or misuse. This is especially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vital for MSMEs, as they often handle valuable customer information,</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financial data, and intellectual property.</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dirty="0"/>
          </a:p>
        </p:txBody>
      </p:sp>
    </p:spTree>
    <p:extLst>
      <p:ext uri="{BB962C8B-B14F-4D97-AF65-F5344CB8AC3E}">
        <p14:creationId xmlns:p14="http://schemas.microsoft.com/office/powerpoint/2010/main" val="170214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a:xfrm>
            <a:off x="471472" y="455046"/>
            <a:ext cx="8672528" cy="824531"/>
          </a:xfrm>
        </p:spPr>
        <p:txBody>
          <a:bodyPr/>
          <a:lstStyle/>
          <a:p>
            <a:pPr marL="342900" indent="-342900">
              <a:buAutoNum type="arabicPeriod"/>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Introduction to cybersecurity for MSMEs</a:t>
            </a:r>
          </a:p>
          <a:p>
            <a:r>
              <a:rPr lang="es-ES" sz="2000" dirty="0"/>
              <a:t>1.1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Understanding cybersecurity: definition and importance of security policies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128857"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Prevention of Data Breaches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Security policies play a significant role in preventing data breaches and cyber attacks. They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outline procedures and guidelines to ensure that data is handled securely</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and that potential entry points for attackers are minimized.</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Maintaining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Business Continuity</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Cybersecurity is essential for the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smooth functioning of an MSME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Security policies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help in identifying potential risks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that could disrupt business operations and aid in developing strategies to maintain continuity in the face of cyber incidents.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Compliance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and Legal Requirements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Many industries have specific regulations and legal requirements concerning data protection and cybersecurity.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Understanding cybersecurity helps MSMEs adhere to these regulations, avoid penalties,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and maintain the trust of customers and partners.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Building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Customer Trust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Demonstrating a commitment to cybersecurity and having robust security policies in place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can enhance customer trust and confidence in an MSME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Customers are more likely to do business with organizations that prioritize the protection of their data and </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privacy.</a:t>
            </a:r>
            <a:endParaRPr lang="en-GB" dirty="0"/>
          </a:p>
        </p:txBody>
      </p:sp>
    </p:spTree>
    <p:extLst>
      <p:ext uri="{BB962C8B-B14F-4D97-AF65-F5344CB8AC3E}">
        <p14:creationId xmlns:p14="http://schemas.microsoft.com/office/powerpoint/2010/main" val="171325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a:xfrm>
            <a:off x="471472" y="455046"/>
            <a:ext cx="8663650" cy="824531"/>
          </a:xfrm>
        </p:spPr>
        <p:txBody>
          <a:bodyPr/>
          <a:lstStyle/>
          <a:p>
            <a:pPr marL="342900" indent="-342900">
              <a:buAutoNum type="arabicPeriod"/>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Introduction to cybersecurity for MSMEs</a:t>
            </a:r>
          </a:p>
          <a:p>
            <a:r>
              <a:rPr lang="es-ES" sz="2000" dirty="0"/>
              <a:t>1.1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Understanding cybersecurity: definition and importance of security policies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Preventing Financial Loss: Cyber attacks can result in significant financial losses for MSMEs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Understanding cybersecurity and implementing effective security policies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can help mitigate financial risks associated with data breaches and other cyber incidents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Reputation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Management</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 successful cyber attack can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damage an MSME's reputation</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leading to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 loss of customers and opportunities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Security policies help prevent incidents and demonstrate the organization's dedication to safeguarding information.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Crisis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Preparedness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Cybersecurity awareness and security policies help MSMEs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be prepared for potential crises </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reducing the recovery time.</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Employee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Training and Awareness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Understanding cybersecurity allows organizations to provide appropriate training to their employees.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Educating staff</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about best practices, potential threats, and security policies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helps create a strong security culture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within the organization.</a:t>
            </a:r>
            <a:endParaRPr lang="en-GB" dirty="0"/>
          </a:p>
        </p:txBody>
      </p:sp>
    </p:spTree>
    <p:extLst>
      <p:ext uri="{BB962C8B-B14F-4D97-AF65-F5344CB8AC3E}">
        <p14:creationId xmlns:p14="http://schemas.microsoft.com/office/powerpoint/2010/main" val="317620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a:xfrm>
            <a:off x="471472" y="455046"/>
            <a:ext cx="8770182" cy="824531"/>
          </a:xfrm>
        </p:spPr>
        <p:txBody>
          <a:bodyPr/>
          <a:lstStyle/>
          <a:p>
            <a:pPr marL="342900" indent="-342900">
              <a:buAutoNum type="arabicPeriod"/>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Introduction to cybersecurity for MSMEs</a:t>
            </a:r>
          </a:p>
          <a:p>
            <a:r>
              <a:rPr lang="es-ES" sz="2000" dirty="0"/>
              <a:t>1.1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Understanding cybersecurity: definition and importance of security policies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7291963"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Competitive Advantage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Emphasizing cybersecurity and having effective security policies in place can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provide an MSME with a competitive edge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Customers and partners often prioritize security</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when choosing business partners, making cybersecurity a valuable differentiator.</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In conclusion, understanding cybersecurity and the importance of security policies is fundamental for MSMEs to protect their data, maintain business continuity, comply with regulations, and build trust with customers and stakeholders. By proactively addressing cyber threats, MSMEs can strengthen their resilience and ensure a secure digital environment for their operations.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endParaRPr lang="en-GB" dirty="0"/>
          </a:p>
        </p:txBody>
      </p:sp>
      <p:pic>
        <p:nvPicPr>
          <p:cNvPr id="4" name="Imagen 3" descr="Una caricatura de una persona&#10;&#10;Descripción generada automáticamente con confianza baja">
            <a:extLst>
              <a:ext uri="{FF2B5EF4-FFF2-40B4-BE49-F238E27FC236}">
                <a16:creationId xmlns:a16="http://schemas.microsoft.com/office/drawing/2014/main" id="{E5819E76-31FC-41C0-A792-AA67394D20C0}"/>
              </a:ext>
            </a:extLst>
          </p:cNvPr>
          <p:cNvPicPr>
            <a:picLocks noChangeAspect="1"/>
          </p:cNvPicPr>
          <p:nvPr/>
        </p:nvPicPr>
        <p:blipFill rotWithShape="1">
          <a:blip r:embed="rId2">
            <a:extLst>
              <a:ext uri="{28A0092B-C50C-407E-A947-70E740481C1C}">
                <a14:useLocalDpi xmlns:a14="http://schemas.microsoft.com/office/drawing/2010/main" val="0"/>
              </a:ext>
            </a:extLst>
          </a:blip>
          <a:srcRect l="5078" r="4883"/>
          <a:stretch/>
        </p:blipFill>
        <p:spPr>
          <a:xfrm>
            <a:off x="7763435" y="2256726"/>
            <a:ext cx="3752906" cy="2344548"/>
          </a:xfrm>
          <a:prstGeom prst="rect">
            <a:avLst/>
          </a:prstGeom>
        </p:spPr>
      </p:pic>
    </p:spTree>
    <p:extLst>
      <p:ext uri="{BB962C8B-B14F-4D97-AF65-F5344CB8AC3E}">
        <p14:creationId xmlns:p14="http://schemas.microsoft.com/office/powerpoint/2010/main" val="106509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AutoNum type="arabicPeriod"/>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Introduction to cybersecurity for MSMEs</a:t>
            </a:r>
          </a:p>
          <a:p>
            <a:r>
              <a:rPr lang="es-ES" sz="2000" dirty="0"/>
              <a:t>1.2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Common cybersecurity threats faced by MSMEs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218504" cy="4195763"/>
          </a:xfrm>
        </p:spPr>
        <p:txBody>
          <a:bodyPr/>
          <a:lstStyle/>
          <a:p>
            <a:pPr>
              <a:lnSpc>
                <a:spcPct val="107000"/>
              </a:lnSpc>
              <a:spcAft>
                <a:spcPts val="800"/>
              </a:spcAft>
            </a:pP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Micro, Small, and Medium Enterprises (MSMEs) are increasingly becoming targets for cybercriminals due to their valuable data and potentially weaker cybersecurity </a:t>
            </a:r>
            <a:r>
              <a:rPr lang="en-GB" sz="1800" dirty="0" err="1">
                <a:solidFill>
                  <a:srgbClr val="1B193E"/>
                </a:solidFill>
                <a:effectLst/>
                <a:latin typeface="Calibri" panose="020F0502020204030204" pitchFamily="34" charset="0"/>
                <a:ea typeface="Yu Mincho" panose="02020400000000000000" pitchFamily="18" charset="-128"/>
                <a:cs typeface="Arial" panose="020B0604020202020204" pitchFamily="34" charset="0"/>
              </a:rPr>
              <a:t>defenses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compared to larger organizations. Some common cybersecurity threats faced by MSMEs include:</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Phishing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Attacks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Phishing is a technique where cybercriminals send deceptive emails, messages, or websites to trick employees into divulging sensitive information like login credentials, financial data, or personal information.</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Ransomware</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Ransomware is a type of malware that encrypts an organization's data, rendering it inaccessible until a ransom is paid. MSMEs may be targeted due to perceived weaker security measures.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Malware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Infections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MSMEs are susceptible to various types of malware, including viruses, Trojans, and spyware. These malicious programs can disrupt operations, steal data, or gain unauthorized access to systems.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a:solidFill>
                  <a:srgbClr val="1B193E"/>
                </a:solidFill>
                <a:effectLst/>
                <a:latin typeface="Calibri" panose="020F0502020204030204" pitchFamily="34" charset="0"/>
                <a:ea typeface="Yu Mincho" panose="02020400000000000000" pitchFamily="18" charset="-128"/>
                <a:cs typeface="Arial" panose="020B0604020202020204" pitchFamily="34" charset="0"/>
              </a:rPr>
              <a:t>Insider </a:t>
            </a: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Threats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Insider threats involve malicious actions or unintentional mistakes made by employees or individuals with access to an organization's systems, data, or </a:t>
            </a:r>
            <a:r>
              <a:rPr lang="en-GB" sz="1800">
                <a:solidFill>
                  <a:srgbClr val="1B193E"/>
                </a:solidFill>
                <a:effectLst/>
                <a:latin typeface="Calibri" panose="020F0502020204030204" pitchFamily="34" charset="0"/>
                <a:ea typeface="Yu Mincho" panose="02020400000000000000" pitchFamily="18" charset="-128"/>
                <a:cs typeface="Arial" panose="020B0604020202020204" pitchFamily="34" charset="0"/>
              </a:rPr>
              <a:t>networks.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286944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0453EE1-012C-D855-E414-40395C501461}"/>
              </a:ext>
            </a:extLst>
          </p:cNvPr>
          <p:cNvSpPr>
            <a:spLocks noGrp="1"/>
          </p:cNvSpPr>
          <p:nvPr>
            <p:ph type="body" sz="quarter" idx="10"/>
          </p:nvPr>
        </p:nvSpPr>
        <p:spPr/>
        <p:txBody>
          <a:bodyPr/>
          <a:lstStyle/>
          <a:p>
            <a:pPr marL="342900" indent="-342900">
              <a:buAutoNum type="arabicPeriod"/>
            </a:pPr>
            <a:r>
              <a:rPr lang="en-GB" sz="2800" b="1" dirty="0">
                <a:solidFill>
                  <a:srgbClr val="0AD995"/>
                </a:solidFill>
                <a:effectLst/>
                <a:latin typeface="Calibri" panose="020F0502020204030204" pitchFamily="34" charset="0"/>
                <a:ea typeface="Yu Mincho" panose="02020400000000000000" pitchFamily="18" charset="-128"/>
                <a:cs typeface="Arial" panose="020B0604020202020204" pitchFamily="34" charset="0"/>
              </a:rPr>
              <a:t>Introduction to cybersecurity for MSMEs</a:t>
            </a:r>
          </a:p>
          <a:p>
            <a:r>
              <a:rPr lang="es-ES" sz="2000" dirty="0"/>
              <a:t>1.2 </a:t>
            </a:r>
            <a:r>
              <a:rPr lang="en-GB" sz="20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Common cybersecurity threats faced by MSMEs</a:t>
            </a:r>
            <a:endParaRPr lang="es-ES" sz="2000" dirty="0">
              <a:effectLst/>
              <a:latin typeface="Calibri" panose="020F0502020204030204" pitchFamily="34" charset="0"/>
              <a:ea typeface="Yu Mincho" panose="02020400000000000000" pitchFamily="18" charset="-128"/>
              <a:cs typeface="Arial" panose="020B0604020202020204" pitchFamily="34" charset="0"/>
            </a:endParaRPr>
          </a:p>
        </p:txBody>
      </p:sp>
      <p:sp>
        <p:nvSpPr>
          <p:cNvPr id="3" name="Marcador de contenido 2">
            <a:extLst>
              <a:ext uri="{FF2B5EF4-FFF2-40B4-BE49-F238E27FC236}">
                <a16:creationId xmlns:a16="http://schemas.microsoft.com/office/drawing/2014/main" id="{D667F1AB-50E7-AD2A-3379-86F758607EBA}"/>
              </a:ext>
            </a:extLst>
          </p:cNvPr>
          <p:cNvSpPr>
            <a:spLocks noGrp="1"/>
          </p:cNvSpPr>
          <p:nvPr>
            <p:ph sz="half" idx="2"/>
          </p:nvPr>
        </p:nvSpPr>
        <p:spPr>
          <a:xfrm>
            <a:off x="471472" y="1627957"/>
            <a:ext cx="11218504" cy="4195763"/>
          </a:xfrm>
        </p:spPr>
        <p:txBody>
          <a:bodyPr/>
          <a:lstStyle/>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Social Engineering Attacks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Social engineering involves manipulating individuals into revealing confidential information, such as passwords or login credentials. This could occur through phone calls, in-person interactions, or social media.</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Unsecured IoT Devices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Many MSMEs utilize Internet of Things (IoT) devices, such as smart cameras or sensors. If not properly secured, these devices can become entry points for attackers to infiltrate the network.</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Weak Passwords and Authentication</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Inadequate password practices, such as using easily guessable passwords or reusing them across multiple accounts, can make MSMEs vulnerable to brute force attacks or credential stuffing.</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Data Breaches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MSMEs often collect and store valuable customer data. If not adequately protected, a data breach could lead to reputational damage, financial loss, and legal consequences.</a:t>
            </a:r>
            <a:endParaRPr lang="es-ES" sz="1800" dirty="0">
              <a:effectLst/>
              <a:latin typeface="Calibri" panose="020F0502020204030204" pitchFamily="34" charset="0"/>
              <a:ea typeface="Yu Mincho" panose="02020400000000000000" pitchFamily="18" charset="-128"/>
              <a:cs typeface="Arial" panose="020B0604020202020204" pitchFamily="34" charset="0"/>
            </a:endParaRPr>
          </a:p>
          <a:p>
            <a:pPr marL="285750" indent="-285750">
              <a:lnSpc>
                <a:spcPct val="107000"/>
              </a:lnSpc>
              <a:spcAft>
                <a:spcPts val="800"/>
              </a:spcAft>
              <a:buClr>
                <a:srgbClr val="0AD995"/>
              </a:buClr>
              <a:buFont typeface="Wingdings" panose="05000000000000000000" pitchFamily="2" charset="2"/>
              <a:buChar char="§"/>
            </a:pPr>
            <a:r>
              <a:rPr lang="en-GB" sz="1800" b="1"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Denial of Service (DoS) Attacks</a:t>
            </a:r>
            <a:r>
              <a:rPr lang="en-GB" sz="1800" dirty="0">
                <a:solidFill>
                  <a:srgbClr val="1B193E"/>
                </a:solidFill>
                <a:effectLst/>
                <a:latin typeface="Calibri" panose="020F0502020204030204" pitchFamily="34" charset="0"/>
                <a:ea typeface="Yu Mincho" panose="02020400000000000000" pitchFamily="18" charset="-128"/>
                <a:cs typeface="Arial" panose="020B0604020202020204" pitchFamily="34" charset="0"/>
              </a:rPr>
              <a:t>: DoS attacks overwhelm an organization's systems or network with a flood of traffic, causing disruptions and downtime.</a:t>
            </a:r>
            <a:endParaRPr lang="en-GB" dirty="0"/>
          </a:p>
        </p:txBody>
      </p:sp>
    </p:spTree>
    <p:extLst>
      <p:ext uri="{BB962C8B-B14F-4D97-AF65-F5344CB8AC3E}">
        <p14:creationId xmlns:p14="http://schemas.microsoft.com/office/powerpoint/2010/main" val="4245833088"/>
      </p:ext>
    </p:extLst>
  </p:cSld>
  <p:clrMapOvr>
    <a:masterClrMapping/>
  </p:clrMapOvr>
</p:sld>
</file>

<file path=ppt/theme/theme1.xml><?xml version="1.0" encoding="utf-8"?>
<a:theme xmlns:a="http://schemas.openxmlformats.org/drawingml/2006/main" name="DREAM corporate ppt">
  <a:themeElements>
    <a:clrScheme name="DREAM corporate colors">
      <a:dk1>
        <a:srgbClr val="1B193E"/>
      </a:dk1>
      <a:lt1>
        <a:srgbClr val="F5F5F5"/>
      </a:lt1>
      <a:dk2>
        <a:srgbClr val="1B193E"/>
      </a:dk2>
      <a:lt2>
        <a:srgbClr val="FFFFFF"/>
      </a:lt2>
      <a:accent1>
        <a:srgbClr val="0AD995"/>
      </a:accent1>
      <a:accent2>
        <a:srgbClr val="F6AA07"/>
      </a:accent2>
      <a:accent3>
        <a:srgbClr val="1B193E"/>
      </a:accent3>
      <a:accent4>
        <a:srgbClr val="0AD995"/>
      </a:accent4>
      <a:accent5>
        <a:srgbClr val="F6AA07"/>
      </a:accent5>
      <a:accent6>
        <a:srgbClr val="1B193E"/>
      </a:accent6>
      <a:hlink>
        <a:srgbClr val="F6AA07"/>
      </a:hlink>
      <a:folHlink>
        <a:srgbClr val="0AD99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3647</Words>
  <Application>Microsoft Office PowerPoint</Application>
  <PresentationFormat>Panorámica</PresentationFormat>
  <Paragraphs>171</Paragraphs>
  <Slides>28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28</vt:i4>
      </vt:variant>
    </vt:vector>
  </HeadingPairs>
  <TitlesOfParts>
    <vt:vector size="34" baseType="lpstr">
      <vt:lpstr>Arial</vt:lpstr>
      <vt:lpstr>Calibri</vt:lpstr>
      <vt:lpstr>Calibri Light</vt:lpstr>
      <vt:lpstr>Symbol</vt:lpstr>
      <vt:lpstr>Wingdings</vt:lpstr>
      <vt:lpstr>DREAM corporate ppt</vt:lpstr>
      <vt:lpstr>Keep your data safe: Cybersecurity for MSMEs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Miriam Internet Web Solutions</dc:creator>
  <cp:lastModifiedBy>Miriam Internet Web Solutions</cp:lastModifiedBy>
  <cp:revision>60</cp:revision>
  <dcterms:created xsi:type="dcterms:W3CDTF">2022-12-22T12:08:40Z</dcterms:created>
  <dcterms:modified xsi:type="dcterms:W3CDTF">2023-09-11T07:44:32Z</dcterms:modified>
</cp:coreProperties>
</file>