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6" r:id="rId3"/>
    <p:sldId id="267" r:id="rId4"/>
    <p:sldId id="265" r:id="rId5"/>
    <p:sldId id="259" r:id="rId6"/>
    <p:sldId id="273" r:id="rId7"/>
    <p:sldId id="274" r:id="rId8"/>
    <p:sldId id="276" r:id="rId9"/>
    <p:sldId id="279" r:id="rId10"/>
    <p:sldId id="281" r:id="rId11"/>
    <p:sldId id="282" r:id="rId12"/>
    <p:sldId id="271" r:id="rId13"/>
    <p:sldId id="283" r:id="rId14"/>
    <p:sldId id="284" r:id="rId15"/>
    <p:sldId id="285" r:id="rId16"/>
    <p:sldId id="286" r:id="rId17"/>
    <p:sldId id="287" r:id="rId18"/>
    <p:sldId id="288" r:id="rId19"/>
    <p:sldId id="289" r:id="rId20"/>
    <p:sldId id="294" r:id="rId21"/>
    <p:sldId id="290" r:id="rId22"/>
    <p:sldId id="291" r:id="rId23"/>
    <p:sldId id="292" r:id="rId24"/>
    <p:sldId id="293" r:id="rId25"/>
    <p:sldId id="295" r:id="rId26"/>
    <p:sldId id="25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A07"/>
    <a:srgbClr val="0AD995"/>
    <a:srgbClr val="1B193E"/>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27" autoAdjust="0"/>
    <p:restoredTop sz="94675" autoAdjust="0"/>
  </p:normalViewPr>
  <p:slideViewPr>
    <p:cSldViewPr snapToGrid="0">
      <p:cViewPr varScale="1">
        <p:scale>
          <a:sx n="81" d="100"/>
          <a:sy n="81" d="100"/>
        </p:scale>
        <p:origin x="984" y="3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mina Nikić" userId="3b493be7-6bc5-409a-8d7a-599eb27ce1f6" providerId="ADAL" clId="{DBA06909-1EF8-4ADF-95B6-6068340D15D2}"/>
    <pc:docChg chg="undo custSel addSld delSld modSld sldOrd">
      <pc:chgData name="Jasmina Nikić" userId="3b493be7-6bc5-409a-8d7a-599eb27ce1f6" providerId="ADAL" clId="{DBA06909-1EF8-4ADF-95B6-6068340D15D2}" dt="2023-12-26T16:21:38.794" v="1810" actId="47"/>
      <pc:docMkLst>
        <pc:docMk/>
      </pc:docMkLst>
      <pc:sldChg chg="addSp delSp modSp mod">
        <pc:chgData name="Jasmina Nikić" userId="3b493be7-6bc5-409a-8d7a-599eb27ce1f6" providerId="ADAL" clId="{DBA06909-1EF8-4ADF-95B6-6068340D15D2}" dt="2023-11-20T09:52:57.015" v="170" actId="113"/>
        <pc:sldMkLst>
          <pc:docMk/>
          <pc:sldMk cId="2967347464" sldId="259"/>
        </pc:sldMkLst>
        <pc:spChg chg="mod">
          <ac:chgData name="Jasmina Nikić" userId="3b493be7-6bc5-409a-8d7a-599eb27ce1f6" providerId="ADAL" clId="{DBA06909-1EF8-4ADF-95B6-6068340D15D2}" dt="2023-11-20T09:52:57.015" v="170" actId="113"/>
          <ac:spMkLst>
            <pc:docMk/>
            <pc:sldMk cId="2967347464" sldId="259"/>
            <ac:spMk id="3" creationId="{ECCF7D76-BCAA-CA2A-FFBA-6D00EA0FD509}"/>
          </ac:spMkLst>
        </pc:spChg>
        <pc:spChg chg="del mod">
          <ac:chgData name="Jasmina Nikić" userId="3b493be7-6bc5-409a-8d7a-599eb27ce1f6" providerId="ADAL" clId="{DBA06909-1EF8-4ADF-95B6-6068340D15D2}" dt="2023-11-20T09:52:17.728" v="166"/>
          <ac:spMkLst>
            <pc:docMk/>
            <pc:sldMk cId="2967347464" sldId="259"/>
            <ac:spMk id="4" creationId="{31369B93-301F-D12D-DA27-08A70D1239D5}"/>
          </ac:spMkLst>
        </pc:spChg>
        <pc:spChg chg="mod">
          <ac:chgData name="Jasmina Nikić" userId="3b493be7-6bc5-409a-8d7a-599eb27ce1f6" providerId="ADAL" clId="{DBA06909-1EF8-4ADF-95B6-6068340D15D2}" dt="2023-11-20T09:43:21.286" v="132" actId="20577"/>
          <ac:spMkLst>
            <pc:docMk/>
            <pc:sldMk cId="2967347464" sldId="259"/>
            <ac:spMk id="5" creationId="{0BA10E19-DFDE-595A-9094-70A351ABD206}"/>
          </ac:spMkLst>
        </pc:spChg>
        <pc:picChg chg="add mod">
          <ac:chgData name="Jasmina Nikić" userId="3b493be7-6bc5-409a-8d7a-599eb27ce1f6" providerId="ADAL" clId="{DBA06909-1EF8-4ADF-95B6-6068340D15D2}" dt="2023-11-20T09:52:27.546" v="168" actId="1076"/>
          <ac:picMkLst>
            <pc:docMk/>
            <pc:sldMk cId="2967347464" sldId="259"/>
            <ac:picMk id="2" creationId="{34B3D104-6191-B8B5-E697-BE6C2A75E271}"/>
          </ac:picMkLst>
        </pc:picChg>
      </pc:sldChg>
      <pc:sldChg chg="del">
        <pc:chgData name="Jasmina Nikić" userId="3b493be7-6bc5-409a-8d7a-599eb27ce1f6" providerId="ADAL" clId="{DBA06909-1EF8-4ADF-95B6-6068340D15D2}" dt="2023-11-20T09:56:56.600" v="187" actId="47"/>
        <pc:sldMkLst>
          <pc:docMk/>
          <pc:sldMk cId="3438998486" sldId="260"/>
        </pc:sldMkLst>
      </pc:sldChg>
      <pc:sldChg chg="add del">
        <pc:chgData name="Jasmina Nikić" userId="3b493be7-6bc5-409a-8d7a-599eb27ce1f6" providerId="ADAL" clId="{DBA06909-1EF8-4ADF-95B6-6068340D15D2}" dt="2023-12-26T16:04:15.682" v="1474" actId="47"/>
        <pc:sldMkLst>
          <pc:docMk/>
          <pc:sldMk cId="954689269" sldId="262"/>
        </pc:sldMkLst>
      </pc:sldChg>
      <pc:sldChg chg="add del">
        <pc:chgData name="Jasmina Nikić" userId="3b493be7-6bc5-409a-8d7a-599eb27ce1f6" providerId="ADAL" clId="{DBA06909-1EF8-4ADF-95B6-6068340D15D2}" dt="2023-12-26T16:04:20.817" v="1475" actId="47"/>
        <pc:sldMkLst>
          <pc:docMk/>
          <pc:sldMk cId="3750013515" sldId="263"/>
        </pc:sldMkLst>
      </pc:sldChg>
      <pc:sldChg chg="addSp modSp mod">
        <pc:chgData name="Jasmina Nikić" userId="3b493be7-6bc5-409a-8d7a-599eb27ce1f6" providerId="ADAL" clId="{DBA06909-1EF8-4ADF-95B6-6068340D15D2}" dt="2023-11-20T09:40:08.988" v="54" actId="1076"/>
        <pc:sldMkLst>
          <pc:docMk/>
          <pc:sldMk cId="1702140363" sldId="265"/>
        </pc:sldMkLst>
        <pc:spChg chg="mod">
          <ac:chgData name="Jasmina Nikić" userId="3b493be7-6bc5-409a-8d7a-599eb27ce1f6" providerId="ADAL" clId="{DBA06909-1EF8-4ADF-95B6-6068340D15D2}" dt="2023-11-20T09:35:29.482" v="43" actId="20577"/>
          <ac:spMkLst>
            <pc:docMk/>
            <pc:sldMk cId="1702140363" sldId="265"/>
            <ac:spMk id="2" creationId="{B0453EE1-012C-D855-E414-40395C501461}"/>
          </ac:spMkLst>
        </pc:spChg>
        <pc:spChg chg="mod">
          <ac:chgData name="Jasmina Nikić" userId="3b493be7-6bc5-409a-8d7a-599eb27ce1f6" providerId="ADAL" clId="{DBA06909-1EF8-4ADF-95B6-6068340D15D2}" dt="2023-11-20T09:40:01.943" v="52" actId="20577"/>
          <ac:spMkLst>
            <pc:docMk/>
            <pc:sldMk cId="1702140363" sldId="265"/>
            <ac:spMk id="3" creationId="{D667F1AB-50E7-AD2A-3379-86F758607EBA}"/>
          </ac:spMkLst>
        </pc:spChg>
        <pc:picChg chg="add mod">
          <ac:chgData name="Jasmina Nikić" userId="3b493be7-6bc5-409a-8d7a-599eb27ce1f6" providerId="ADAL" clId="{DBA06909-1EF8-4ADF-95B6-6068340D15D2}" dt="2023-11-20T09:40:08.988" v="54" actId="1076"/>
          <ac:picMkLst>
            <pc:docMk/>
            <pc:sldMk cId="1702140363" sldId="265"/>
            <ac:picMk id="4" creationId="{5DD56CD3-103C-9A44-8885-8D32D02A3914}"/>
          </ac:picMkLst>
        </pc:picChg>
      </pc:sldChg>
      <pc:sldChg chg="modSp mod">
        <pc:chgData name="Jasmina Nikić" userId="3b493be7-6bc5-409a-8d7a-599eb27ce1f6" providerId="ADAL" clId="{DBA06909-1EF8-4ADF-95B6-6068340D15D2}" dt="2023-11-20T09:22:10.086" v="2"/>
        <pc:sldMkLst>
          <pc:docMk/>
          <pc:sldMk cId="3615232804" sldId="266"/>
        </pc:sldMkLst>
        <pc:spChg chg="mod">
          <ac:chgData name="Jasmina Nikić" userId="3b493be7-6bc5-409a-8d7a-599eb27ce1f6" providerId="ADAL" clId="{DBA06909-1EF8-4ADF-95B6-6068340D15D2}" dt="2023-11-20T09:21:39.460" v="1"/>
          <ac:spMkLst>
            <pc:docMk/>
            <pc:sldMk cId="3615232804" sldId="266"/>
            <ac:spMk id="6" creationId="{0099C590-613D-734B-7CD3-4AA4C86B8601}"/>
          </ac:spMkLst>
        </pc:spChg>
        <pc:spChg chg="mod">
          <ac:chgData name="Jasmina Nikić" userId="3b493be7-6bc5-409a-8d7a-599eb27ce1f6" providerId="ADAL" clId="{DBA06909-1EF8-4ADF-95B6-6068340D15D2}" dt="2023-11-20T09:21:19.623" v="0"/>
          <ac:spMkLst>
            <pc:docMk/>
            <pc:sldMk cId="3615232804" sldId="266"/>
            <ac:spMk id="7" creationId="{12566492-A45E-895B-1252-64BE16D827A7}"/>
          </ac:spMkLst>
        </pc:spChg>
        <pc:spChg chg="mod">
          <ac:chgData name="Jasmina Nikić" userId="3b493be7-6bc5-409a-8d7a-599eb27ce1f6" providerId="ADAL" clId="{DBA06909-1EF8-4ADF-95B6-6068340D15D2}" dt="2023-11-20T09:22:10.086" v="2"/>
          <ac:spMkLst>
            <pc:docMk/>
            <pc:sldMk cId="3615232804" sldId="266"/>
            <ac:spMk id="18" creationId="{D076112B-2609-EE1D-34D8-E2BCE9E11BFE}"/>
          </ac:spMkLst>
        </pc:spChg>
      </pc:sldChg>
      <pc:sldChg chg="modSp mod">
        <pc:chgData name="Jasmina Nikić" userId="3b493be7-6bc5-409a-8d7a-599eb27ce1f6" providerId="ADAL" clId="{DBA06909-1EF8-4ADF-95B6-6068340D15D2}" dt="2023-11-20T09:33:27.199" v="34" actId="1076"/>
        <pc:sldMkLst>
          <pc:docMk/>
          <pc:sldMk cId="1877104279" sldId="267"/>
        </pc:sldMkLst>
        <pc:spChg chg="mod">
          <ac:chgData name="Jasmina Nikić" userId="3b493be7-6bc5-409a-8d7a-599eb27ce1f6" providerId="ADAL" clId="{DBA06909-1EF8-4ADF-95B6-6068340D15D2}" dt="2023-11-20T09:33:12.802" v="32" actId="1076"/>
          <ac:spMkLst>
            <pc:docMk/>
            <pc:sldMk cId="1877104279" sldId="267"/>
            <ac:spMk id="3" creationId="{C9B2A65A-19EF-67E6-701F-2EB732F56F9B}"/>
          </ac:spMkLst>
        </pc:spChg>
        <pc:spChg chg="mod">
          <ac:chgData name="Jasmina Nikić" userId="3b493be7-6bc5-409a-8d7a-599eb27ce1f6" providerId="ADAL" clId="{DBA06909-1EF8-4ADF-95B6-6068340D15D2}" dt="2023-11-20T09:32:59.634" v="30" actId="113"/>
          <ac:spMkLst>
            <pc:docMk/>
            <pc:sldMk cId="1877104279" sldId="267"/>
            <ac:spMk id="4" creationId="{6A923DFD-7A32-AE1C-145F-D514D4B929BE}"/>
          </ac:spMkLst>
        </pc:spChg>
        <pc:spChg chg="mod">
          <ac:chgData name="Jasmina Nikić" userId="3b493be7-6bc5-409a-8d7a-599eb27ce1f6" providerId="ADAL" clId="{DBA06909-1EF8-4ADF-95B6-6068340D15D2}" dt="2023-11-20T09:30:15.651" v="7" actId="1076"/>
          <ac:spMkLst>
            <pc:docMk/>
            <pc:sldMk cId="1877104279" sldId="267"/>
            <ac:spMk id="5" creationId="{7B0760E7-28BF-639B-6B40-912B84F8FA40}"/>
          </ac:spMkLst>
        </pc:spChg>
        <pc:spChg chg="mod">
          <ac:chgData name="Jasmina Nikić" userId="3b493be7-6bc5-409a-8d7a-599eb27ce1f6" providerId="ADAL" clId="{DBA06909-1EF8-4ADF-95B6-6068340D15D2}" dt="2023-11-20T09:30:35.088" v="11" actId="1076"/>
          <ac:spMkLst>
            <pc:docMk/>
            <pc:sldMk cId="1877104279" sldId="267"/>
            <ac:spMk id="7" creationId="{33CF9DAE-63E6-3E82-DDA9-80AE1EB99CFD}"/>
          </ac:spMkLst>
        </pc:spChg>
        <pc:spChg chg="mod">
          <ac:chgData name="Jasmina Nikić" userId="3b493be7-6bc5-409a-8d7a-599eb27ce1f6" providerId="ADAL" clId="{DBA06909-1EF8-4ADF-95B6-6068340D15D2}" dt="2023-11-20T09:32:36.536" v="26" actId="255"/>
          <ac:spMkLst>
            <pc:docMk/>
            <pc:sldMk cId="1877104279" sldId="267"/>
            <ac:spMk id="8" creationId="{2B0BC503-628F-6F13-E7F4-CB2CEDAE7A52}"/>
          </ac:spMkLst>
        </pc:spChg>
        <pc:spChg chg="mod">
          <ac:chgData name="Jasmina Nikić" userId="3b493be7-6bc5-409a-8d7a-599eb27ce1f6" providerId="ADAL" clId="{DBA06909-1EF8-4ADF-95B6-6068340D15D2}" dt="2023-11-20T09:33:27.199" v="34" actId="1076"/>
          <ac:spMkLst>
            <pc:docMk/>
            <pc:sldMk cId="1877104279" sldId="267"/>
            <ac:spMk id="9" creationId="{298A63E7-61C2-567A-3D61-677CE3B2EF67}"/>
          </ac:spMkLst>
        </pc:spChg>
        <pc:spChg chg="mod">
          <ac:chgData name="Jasmina Nikić" userId="3b493be7-6bc5-409a-8d7a-599eb27ce1f6" providerId="ADAL" clId="{DBA06909-1EF8-4ADF-95B6-6068340D15D2}" dt="2023-11-20T09:31:01.336" v="16" actId="1076"/>
          <ac:spMkLst>
            <pc:docMk/>
            <pc:sldMk cId="1877104279" sldId="267"/>
            <ac:spMk id="11" creationId="{31926F06-E8AC-6E61-91CD-5B39297774BE}"/>
          </ac:spMkLst>
        </pc:spChg>
        <pc:picChg chg="mod">
          <ac:chgData name="Jasmina Nikić" userId="3b493be7-6bc5-409a-8d7a-599eb27ce1f6" providerId="ADAL" clId="{DBA06909-1EF8-4ADF-95B6-6068340D15D2}" dt="2023-11-20T09:33:04.864" v="31" actId="1076"/>
          <ac:picMkLst>
            <pc:docMk/>
            <pc:sldMk cId="1877104279" sldId="267"/>
            <ac:picMk id="10" creationId="{6D89A468-CA9E-4780-8722-72634E7D643F}"/>
          </ac:picMkLst>
        </pc:picChg>
      </pc:sldChg>
      <pc:sldChg chg="del">
        <pc:chgData name="Jasmina Nikić" userId="3b493be7-6bc5-409a-8d7a-599eb27ce1f6" providerId="ADAL" clId="{DBA06909-1EF8-4ADF-95B6-6068340D15D2}" dt="2023-12-26T16:21:35.773" v="1809" actId="47"/>
        <pc:sldMkLst>
          <pc:docMk/>
          <pc:sldMk cId="2676574499" sldId="269"/>
        </pc:sldMkLst>
      </pc:sldChg>
      <pc:sldChg chg="del">
        <pc:chgData name="Jasmina Nikić" userId="3b493be7-6bc5-409a-8d7a-599eb27ce1f6" providerId="ADAL" clId="{DBA06909-1EF8-4ADF-95B6-6068340D15D2}" dt="2023-12-26T16:21:38.794" v="1810" actId="47"/>
        <pc:sldMkLst>
          <pc:docMk/>
          <pc:sldMk cId="4230119321" sldId="270"/>
        </pc:sldMkLst>
      </pc:sldChg>
      <pc:sldChg chg="modSp mod ord">
        <pc:chgData name="Jasmina Nikić" userId="3b493be7-6bc5-409a-8d7a-599eb27ce1f6" providerId="ADAL" clId="{DBA06909-1EF8-4ADF-95B6-6068340D15D2}" dt="2023-12-26T16:17:52.623" v="1680"/>
        <pc:sldMkLst>
          <pc:docMk/>
          <pc:sldMk cId="3414295905" sldId="271"/>
        </pc:sldMkLst>
        <pc:spChg chg="mod">
          <ac:chgData name="Jasmina Nikić" userId="3b493be7-6bc5-409a-8d7a-599eb27ce1f6" providerId="ADAL" clId="{DBA06909-1EF8-4ADF-95B6-6068340D15D2}" dt="2023-12-26T16:15:49.057" v="1608" actId="20577"/>
          <ac:spMkLst>
            <pc:docMk/>
            <pc:sldMk cId="3414295905" sldId="271"/>
            <ac:spMk id="3" creationId="{6077EB7D-57A8-F393-18AE-C80E4EAE6DFB}"/>
          </ac:spMkLst>
        </pc:spChg>
        <pc:spChg chg="mod">
          <ac:chgData name="Jasmina Nikić" userId="3b493be7-6bc5-409a-8d7a-599eb27ce1f6" providerId="ADAL" clId="{DBA06909-1EF8-4ADF-95B6-6068340D15D2}" dt="2023-12-26T16:16:28.317" v="1609"/>
          <ac:spMkLst>
            <pc:docMk/>
            <pc:sldMk cId="3414295905" sldId="271"/>
            <ac:spMk id="5" creationId="{C12C2FF4-CEE2-C5C3-7AFF-3927E2BD44C7}"/>
          </ac:spMkLst>
        </pc:spChg>
        <pc:spChg chg="mod">
          <ac:chgData name="Jasmina Nikić" userId="3b493be7-6bc5-409a-8d7a-599eb27ce1f6" providerId="ADAL" clId="{DBA06909-1EF8-4ADF-95B6-6068340D15D2}" dt="2023-12-26T16:17:27.673" v="1679" actId="20577"/>
          <ac:spMkLst>
            <pc:docMk/>
            <pc:sldMk cId="3414295905" sldId="271"/>
            <ac:spMk id="6" creationId="{18886DA2-7784-E3A7-7FE7-BDD7B2E37978}"/>
          </ac:spMkLst>
        </pc:spChg>
        <pc:spChg chg="mod">
          <ac:chgData name="Jasmina Nikić" userId="3b493be7-6bc5-409a-8d7a-599eb27ce1f6" providerId="ADAL" clId="{DBA06909-1EF8-4ADF-95B6-6068340D15D2}" dt="2023-12-26T16:17:52.623" v="1680"/>
          <ac:spMkLst>
            <pc:docMk/>
            <pc:sldMk cId="3414295905" sldId="271"/>
            <ac:spMk id="7" creationId="{5E10E4EB-1FDC-79CE-7766-280B30158EDA}"/>
          </ac:spMkLst>
        </pc:spChg>
      </pc:sldChg>
      <pc:sldChg chg="del">
        <pc:chgData name="Jasmina Nikić" userId="3b493be7-6bc5-409a-8d7a-599eb27ce1f6" providerId="ADAL" clId="{DBA06909-1EF8-4ADF-95B6-6068340D15D2}" dt="2023-12-26T16:21:32.978" v="1808" actId="47"/>
        <pc:sldMkLst>
          <pc:docMk/>
          <pc:sldMk cId="894405052" sldId="272"/>
        </pc:sldMkLst>
      </pc:sldChg>
      <pc:sldChg chg="delSp modSp add mod">
        <pc:chgData name="Jasmina Nikić" userId="3b493be7-6bc5-409a-8d7a-599eb27ce1f6" providerId="ADAL" clId="{DBA06909-1EF8-4ADF-95B6-6068340D15D2}" dt="2023-11-20T09:51:07.628" v="165" actId="255"/>
        <pc:sldMkLst>
          <pc:docMk/>
          <pc:sldMk cId="3200128620" sldId="273"/>
        </pc:sldMkLst>
        <pc:spChg chg="mod">
          <ac:chgData name="Jasmina Nikić" userId="3b493be7-6bc5-409a-8d7a-599eb27ce1f6" providerId="ADAL" clId="{DBA06909-1EF8-4ADF-95B6-6068340D15D2}" dt="2023-11-20T09:51:07.628" v="165" actId="255"/>
          <ac:spMkLst>
            <pc:docMk/>
            <pc:sldMk cId="3200128620" sldId="273"/>
            <ac:spMk id="3" creationId="{ECCF7D76-BCAA-CA2A-FFBA-6D00EA0FD509}"/>
          </ac:spMkLst>
        </pc:spChg>
        <pc:spChg chg="del">
          <ac:chgData name="Jasmina Nikić" userId="3b493be7-6bc5-409a-8d7a-599eb27ce1f6" providerId="ADAL" clId="{DBA06909-1EF8-4ADF-95B6-6068340D15D2}" dt="2023-11-20T09:47:00.352" v="142" actId="478"/>
          <ac:spMkLst>
            <pc:docMk/>
            <pc:sldMk cId="3200128620" sldId="273"/>
            <ac:spMk id="4" creationId="{31369B93-301F-D12D-DA27-08A70D1239D5}"/>
          </ac:spMkLst>
        </pc:spChg>
        <pc:spChg chg="mod">
          <ac:chgData name="Jasmina Nikić" userId="3b493be7-6bc5-409a-8d7a-599eb27ce1f6" providerId="ADAL" clId="{DBA06909-1EF8-4ADF-95B6-6068340D15D2}" dt="2023-11-20T09:50:09.507" v="156" actId="1076"/>
          <ac:spMkLst>
            <pc:docMk/>
            <pc:sldMk cId="3200128620" sldId="273"/>
            <ac:spMk id="5" creationId="{0BA10E19-DFDE-595A-9094-70A351ABD206}"/>
          </ac:spMkLst>
        </pc:spChg>
      </pc:sldChg>
      <pc:sldChg chg="modSp add mod">
        <pc:chgData name="Jasmina Nikić" userId="3b493be7-6bc5-409a-8d7a-599eb27ce1f6" providerId="ADAL" clId="{DBA06909-1EF8-4ADF-95B6-6068340D15D2}" dt="2023-12-26T16:06:08.569" v="1489" actId="1076"/>
        <pc:sldMkLst>
          <pc:docMk/>
          <pc:sldMk cId="2667946326" sldId="274"/>
        </pc:sldMkLst>
        <pc:spChg chg="mod">
          <ac:chgData name="Jasmina Nikić" userId="3b493be7-6bc5-409a-8d7a-599eb27ce1f6" providerId="ADAL" clId="{DBA06909-1EF8-4ADF-95B6-6068340D15D2}" dt="2023-12-26T16:06:08.569" v="1489" actId="1076"/>
          <ac:spMkLst>
            <pc:docMk/>
            <pc:sldMk cId="2667946326" sldId="274"/>
            <ac:spMk id="3" creationId="{ECCF7D76-BCAA-CA2A-FFBA-6D00EA0FD509}"/>
          </ac:spMkLst>
        </pc:spChg>
      </pc:sldChg>
      <pc:sldChg chg="modSp add del mod ord">
        <pc:chgData name="Jasmina Nikić" userId="3b493be7-6bc5-409a-8d7a-599eb27ce1f6" providerId="ADAL" clId="{DBA06909-1EF8-4ADF-95B6-6068340D15D2}" dt="2023-11-20T10:03:41.399" v="213" actId="47"/>
        <pc:sldMkLst>
          <pc:docMk/>
          <pc:sldMk cId="3811914896" sldId="275"/>
        </pc:sldMkLst>
        <pc:spChg chg="mod">
          <ac:chgData name="Jasmina Nikić" userId="3b493be7-6bc5-409a-8d7a-599eb27ce1f6" providerId="ADAL" clId="{DBA06909-1EF8-4ADF-95B6-6068340D15D2}" dt="2023-11-20T09:58:30.658" v="201" actId="20577"/>
          <ac:spMkLst>
            <pc:docMk/>
            <pc:sldMk cId="3811914896" sldId="275"/>
            <ac:spMk id="2" creationId="{B0453EE1-012C-D855-E414-40395C501461}"/>
          </ac:spMkLst>
        </pc:spChg>
      </pc:sldChg>
      <pc:sldChg chg="addSp delSp modSp add mod ord">
        <pc:chgData name="Jasmina Nikić" userId="3b493be7-6bc5-409a-8d7a-599eb27ce1f6" providerId="ADAL" clId="{DBA06909-1EF8-4ADF-95B6-6068340D15D2}" dt="2023-12-26T16:05:00.045" v="1481" actId="12"/>
        <pc:sldMkLst>
          <pc:docMk/>
          <pc:sldMk cId="871290750" sldId="276"/>
        </pc:sldMkLst>
        <pc:spChg chg="mod">
          <ac:chgData name="Jasmina Nikić" userId="3b493be7-6bc5-409a-8d7a-599eb27ce1f6" providerId="ADAL" clId="{DBA06909-1EF8-4ADF-95B6-6068340D15D2}" dt="2023-11-20T10:00:16.483" v="211"/>
          <ac:spMkLst>
            <pc:docMk/>
            <pc:sldMk cId="871290750" sldId="276"/>
            <ac:spMk id="2" creationId="{B0453EE1-012C-D855-E414-40395C501461}"/>
          </ac:spMkLst>
        </pc:spChg>
        <pc:spChg chg="mod">
          <ac:chgData name="Jasmina Nikić" userId="3b493be7-6bc5-409a-8d7a-599eb27ce1f6" providerId="ADAL" clId="{DBA06909-1EF8-4ADF-95B6-6068340D15D2}" dt="2023-12-26T16:05:00.045" v="1481" actId="12"/>
          <ac:spMkLst>
            <pc:docMk/>
            <pc:sldMk cId="871290750" sldId="276"/>
            <ac:spMk id="3" creationId="{D667F1AB-50E7-AD2A-3379-86F758607EBA}"/>
          </ac:spMkLst>
        </pc:spChg>
        <pc:picChg chg="del">
          <ac:chgData name="Jasmina Nikić" userId="3b493be7-6bc5-409a-8d7a-599eb27ce1f6" providerId="ADAL" clId="{DBA06909-1EF8-4ADF-95B6-6068340D15D2}" dt="2023-11-20T10:03:45.631" v="214" actId="478"/>
          <ac:picMkLst>
            <pc:docMk/>
            <pc:sldMk cId="871290750" sldId="276"/>
            <ac:picMk id="4" creationId="{5DD56CD3-103C-9A44-8885-8D32D02A3914}"/>
          </ac:picMkLst>
        </pc:picChg>
        <pc:picChg chg="add del mod">
          <ac:chgData name="Jasmina Nikić" userId="3b493be7-6bc5-409a-8d7a-599eb27ce1f6" providerId="ADAL" clId="{DBA06909-1EF8-4ADF-95B6-6068340D15D2}" dt="2023-11-20T10:13:51.661" v="348" actId="478"/>
          <ac:picMkLst>
            <pc:docMk/>
            <pc:sldMk cId="871290750" sldId="276"/>
            <ac:picMk id="5" creationId="{5BA0FB89-F1C5-D139-B48D-A82C78568388}"/>
          </ac:picMkLst>
        </pc:picChg>
        <pc:picChg chg="add del mod">
          <ac:chgData name="Jasmina Nikić" userId="3b493be7-6bc5-409a-8d7a-599eb27ce1f6" providerId="ADAL" clId="{DBA06909-1EF8-4ADF-95B6-6068340D15D2}" dt="2023-11-20T10:13:50.043" v="347" actId="478"/>
          <ac:picMkLst>
            <pc:docMk/>
            <pc:sldMk cId="871290750" sldId="276"/>
            <ac:picMk id="6" creationId="{E85E01D2-2918-D3F6-20AF-E01B7B709A58}"/>
          </ac:picMkLst>
        </pc:picChg>
        <pc:picChg chg="add del mod">
          <ac:chgData name="Jasmina Nikić" userId="3b493be7-6bc5-409a-8d7a-599eb27ce1f6" providerId="ADAL" clId="{DBA06909-1EF8-4ADF-95B6-6068340D15D2}" dt="2023-11-20T10:13:48.842" v="346" actId="478"/>
          <ac:picMkLst>
            <pc:docMk/>
            <pc:sldMk cId="871290750" sldId="276"/>
            <ac:picMk id="7" creationId="{A2415546-A438-52A9-7E83-C2401E961339}"/>
          </ac:picMkLst>
        </pc:picChg>
        <pc:picChg chg="add del mod">
          <ac:chgData name="Jasmina Nikić" userId="3b493be7-6bc5-409a-8d7a-599eb27ce1f6" providerId="ADAL" clId="{DBA06909-1EF8-4ADF-95B6-6068340D15D2}" dt="2023-11-20T10:13:47.855" v="345" actId="478"/>
          <ac:picMkLst>
            <pc:docMk/>
            <pc:sldMk cId="871290750" sldId="276"/>
            <ac:picMk id="8" creationId="{0D8CC4E9-FAE6-F3AE-76DA-F3270C47F130}"/>
          </ac:picMkLst>
        </pc:picChg>
        <pc:picChg chg="add del mod">
          <ac:chgData name="Jasmina Nikić" userId="3b493be7-6bc5-409a-8d7a-599eb27ce1f6" providerId="ADAL" clId="{DBA06909-1EF8-4ADF-95B6-6068340D15D2}" dt="2023-11-20T10:13:46.465" v="344" actId="478"/>
          <ac:picMkLst>
            <pc:docMk/>
            <pc:sldMk cId="871290750" sldId="276"/>
            <ac:picMk id="9" creationId="{3C993940-9AD3-0880-7F08-5F50D43717CC}"/>
          </ac:picMkLst>
        </pc:picChg>
      </pc:sldChg>
      <pc:sldChg chg="addSp delSp modSp add del mod">
        <pc:chgData name="Jasmina Nikić" userId="3b493be7-6bc5-409a-8d7a-599eb27ce1f6" providerId="ADAL" clId="{DBA06909-1EF8-4ADF-95B6-6068340D15D2}" dt="2023-12-26T16:06:46.726" v="1490" actId="47"/>
        <pc:sldMkLst>
          <pc:docMk/>
          <pc:sldMk cId="971303482" sldId="277"/>
        </pc:sldMkLst>
        <pc:spChg chg="mod">
          <ac:chgData name="Jasmina Nikić" userId="3b493be7-6bc5-409a-8d7a-599eb27ce1f6" providerId="ADAL" clId="{DBA06909-1EF8-4ADF-95B6-6068340D15D2}" dt="2023-12-12T14:25:38.434" v="798" actId="113"/>
          <ac:spMkLst>
            <pc:docMk/>
            <pc:sldMk cId="971303482" sldId="277"/>
            <ac:spMk id="3" creationId="{D667F1AB-50E7-AD2A-3379-86F758607EBA}"/>
          </ac:spMkLst>
        </pc:spChg>
        <pc:picChg chg="add del mod">
          <ac:chgData name="Jasmina Nikić" userId="3b493be7-6bc5-409a-8d7a-599eb27ce1f6" providerId="ADAL" clId="{DBA06909-1EF8-4ADF-95B6-6068340D15D2}" dt="2023-11-20T10:17:40.918" v="496" actId="478"/>
          <ac:picMkLst>
            <pc:docMk/>
            <pc:sldMk cId="971303482" sldId="277"/>
            <ac:picMk id="4" creationId="{2C8E6267-B4E8-6158-A4DC-022A42FDE191}"/>
          </ac:picMkLst>
        </pc:picChg>
        <pc:picChg chg="add del mod">
          <ac:chgData name="Jasmina Nikić" userId="3b493be7-6bc5-409a-8d7a-599eb27ce1f6" providerId="ADAL" clId="{DBA06909-1EF8-4ADF-95B6-6068340D15D2}" dt="2023-11-20T10:17:40.118" v="495" actId="478"/>
          <ac:picMkLst>
            <pc:docMk/>
            <pc:sldMk cId="971303482" sldId="277"/>
            <ac:picMk id="5" creationId="{626C5306-CE82-F4F6-D73A-EF60050EFD49}"/>
          </ac:picMkLst>
        </pc:picChg>
        <pc:picChg chg="add del mod">
          <ac:chgData name="Jasmina Nikić" userId="3b493be7-6bc5-409a-8d7a-599eb27ce1f6" providerId="ADAL" clId="{DBA06909-1EF8-4ADF-95B6-6068340D15D2}" dt="2023-11-20T10:17:39.135" v="494" actId="478"/>
          <ac:picMkLst>
            <pc:docMk/>
            <pc:sldMk cId="971303482" sldId="277"/>
            <ac:picMk id="6" creationId="{C11B47C5-8191-2F41-BFEE-D07B74C9D0A2}"/>
          </ac:picMkLst>
        </pc:picChg>
        <pc:picChg chg="add del mod">
          <ac:chgData name="Jasmina Nikić" userId="3b493be7-6bc5-409a-8d7a-599eb27ce1f6" providerId="ADAL" clId="{DBA06909-1EF8-4ADF-95B6-6068340D15D2}" dt="2023-11-20T10:17:38.066" v="493" actId="478"/>
          <ac:picMkLst>
            <pc:docMk/>
            <pc:sldMk cId="971303482" sldId="277"/>
            <ac:picMk id="7" creationId="{E5F1E5B3-9B42-0DEC-2C6F-12689E2032FB}"/>
          </ac:picMkLst>
        </pc:picChg>
        <pc:picChg chg="add del mod">
          <ac:chgData name="Jasmina Nikić" userId="3b493be7-6bc5-409a-8d7a-599eb27ce1f6" providerId="ADAL" clId="{DBA06909-1EF8-4ADF-95B6-6068340D15D2}" dt="2023-11-20T10:17:37.107" v="492" actId="478"/>
          <ac:picMkLst>
            <pc:docMk/>
            <pc:sldMk cId="971303482" sldId="277"/>
            <ac:picMk id="8" creationId="{AC9E0144-F629-2FFA-303C-2209C5753E92}"/>
          </ac:picMkLst>
        </pc:picChg>
      </pc:sldChg>
      <pc:sldChg chg="modSp add del mod">
        <pc:chgData name="Jasmina Nikić" userId="3b493be7-6bc5-409a-8d7a-599eb27ce1f6" providerId="ADAL" clId="{DBA06909-1EF8-4ADF-95B6-6068340D15D2}" dt="2023-12-12T14:25:47.453" v="799" actId="2696"/>
        <pc:sldMkLst>
          <pc:docMk/>
          <pc:sldMk cId="1310069218" sldId="278"/>
        </pc:sldMkLst>
        <pc:spChg chg="mod">
          <ac:chgData name="Jasmina Nikić" userId="3b493be7-6bc5-409a-8d7a-599eb27ce1f6" providerId="ADAL" clId="{DBA06909-1EF8-4ADF-95B6-6068340D15D2}" dt="2023-12-12T14:25:20.082" v="792" actId="21"/>
          <ac:spMkLst>
            <pc:docMk/>
            <pc:sldMk cId="1310069218" sldId="278"/>
            <ac:spMk id="3" creationId="{D667F1AB-50E7-AD2A-3379-86F758607EBA}"/>
          </ac:spMkLst>
        </pc:spChg>
      </pc:sldChg>
      <pc:sldChg chg="modSp add mod">
        <pc:chgData name="Jasmina Nikić" userId="3b493be7-6bc5-409a-8d7a-599eb27ce1f6" providerId="ADAL" clId="{DBA06909-1EF8-4ADF-95B6-6068340D15D2}" dt="2023-12-26T16:07:59.811" v="1501" actId="113"/>
        <pc:sldMkLst>
          <pc:docMk/>
          <pc:sldMk cId="2303353654" sldId="279"/>
        </pc:sldMkLst>
        <pc:spChg chg="mod">
          <ac:chgData name="Jasmina Nikić" userId="3b493be7-6bc5-409a-8d7a-599eb27ce1f6" providerId="ADAL" clId="{DBA06909-1EF8-4ADF-95B6-6068340D15D2}" dt="2023-12-12T14:07:44.981" v="590"/>
          <ac:spMkLst>
            <pc:docMk/>
            <pc:sldMk cId="2303353654" sldId="279"/>
            <ac:spMk id="2" creationId="{B0453EE1-012C-D855-E414-40395C501461}"/>
          </ac:spMkLst>
        </pc:spChg>
        <pc:spChg chg="mod">
          <ac:chgData name="Jasmina Nikić" userId="3b493be7-6bc5-409a-8d7a-599eb27ce1f6" providerId="ADAL" clId="{DBA06909-1EF8-4ADF-95B6-6068340D15D2}" dt="2023-12-26T16:07:59.811" v="1501" actId="113"/>
          <ac:spMkLst>
            <pc:docMk/>
            <pc:sldMk cId="2303353654" sldId="279"/>
            <ac:spMk id="3" creationId="{D667F1AB-50E7-AD2A-3379-86F758607EBA}"/>
          </ac:spMkLst>
        </pc:spChg>
      </pc:sldChg>
      <pc:sldChg chg="modSp add del mod">
        <pc:chgData name="Jasmina Nikić" userId="3b493be7-6bc5-409a-8d7a-599eb27ce1f6" providerId="ADAL" clId="{DBA06909-1EF8-4ADF-95B6-6068340D15D2}" dt="2023-12-26T16:08:09.831" v="1502" actId="47"/>
        <pc:sldMkLst>
          <pc:docMk/>
          <pc:sldMk cId="3069869597" sldId="280"/>
        </pc:sldMkLst>
        <pc:spChg chg="mod">
          <ac:chgData name="Jasmina Nikić" userId="3b493be7-6bc5-409a-8d7a-599eb27ce1f6" providerId="ADAL" clId="{DBA06909-1EF8-4ADF-95B6-6068340D15D2}" dt="2023-12-26T16:07:35.364" v="1497" actId="21"/>
          <ac:spMkLst>
            <pc:docMk/>
            <pc:sldMk cId="3069869597" sldId="280"/>
            <ac:spMk id="3" creationId="{D667F1AB-50E7-AD2A-3379-86F758607EBA}"/>
          </ac:spMkLst>
        </pc:spChg>
      </pc:sldChg>
      <pc:sldChg chg="modSp add mod">
        <pc:chgData name="Jasmina Nikić" userId="3b493be7-6bc5-409a-8d7a-599eb27ce1f6" providerId="ADAL" clId="{DBA06909-1EF8-4ADF-95B6-6068340D15D2}" dt="2023-12-13T09:31:22.669" v="820" actId="113"/>
        <pc:sldMkLst>
          <pc:docMk/>
          <pc:sldMk cId="1231574915" sldId="281"/>
        </pc:sldMkLst>
        <pc:spChg chg="mod">
          <ac:chgData name="Jasmina Nikić" userId="3b493be7-6bc5-409a-8d7a-599eb27ce1f6" providerId="ADAL" clId="{DBA06909-1EF8-4ADF-95B6-6068340D15D2}" dt="2023-12-13T09:27:49.168" v="803" actId="20577"/>
          <ac:spMkLst>
            <pc:docMk/>
            <pc:sldMk cId="1231574915" sldId="281"/>
            <ac:spMk id="2" creationId="{B0453EE1-012C-D855-E414-40395C501461}"/>
          </ac:spMkLst>
        </pc:spChg>
        <pc:spChg chg="mod">
          <ac:chgData name="Jasmina Nikić" userId="3b493be7-6bc5-409a-8d7a-599eb27ce1f6" providerId="ADAL" clId="{DBA06909-1EF8-4ADF-95B6-6068340D15D2}" dt="2023-12-13T09:31:22.669" v="820" actId="113"/>
          <ac:spMkLst>
            <pc:docMk/>
            <pc:sldMk cId="1231574915" sldId="281"/>
            <ac:spMk id="3" creationId="{D667F1AB-50E7-AD2A-3379-86F758607EBA}"/>
          </ac:spMkLst>
        </pc:spChg>
      </pc:sldChg>
      <pc:sldChg chg="modSp add mod">
        <pc:chgData name="Jasmina Nikić" userId="3b493be7-6bc5-409a-8d7a-599eb27ce1f6" providerId="ADAL" clId="{DBA06909-1EF8-4ADF-95B6-6068340D15D2}" dt="2023-12-13T09:31:13.401" v="818" actId="113"/>
        <pc:sldMkLst>
          <pc:docMk/>
          <pc:sldMk cId="3684623475" sldId="282"/>
        </pc:sldMkLst>
        <pc:spChg chg="mod">
          <ac:chgData name="Jasmina Nikić" userId="3b493be7-6bc5-409a-8d7a-599eb27ce1f6" providerId="ADAL" clId="{DBA06909-1EF8-4ADF-95B6-6068340D15D2}" dt="2023-12-13T09:31:13.401" v="818" actId="113"/>
          <ac:spMkLst>
            <pc:docMk/>
            <pc:sldMk cId="3684623475" sldId="282"/>
            <ac:spMk id="3" creationId="{D667F1AB-50E7-AD2A-3379-86F758607EBA}"/>
          </ac:spMkLst>
        </pc:spChg>
      </pc:sldChg>
      <pc:sldChg chg="modSp add mod">
        <pc:chgData name="Jasmina Nikić" userId="3b493be7-6bc5-409a-8d7a-599eb27ce1f6" providerId="ADAL" clId="{DBA06909-1EF8-4ADF-95B6-6068340D15D2}" dt="2023-12-26T16:09:04.031" v="1508" actId="12"/>
        <pc:sldMkLst>
          <pc:docMk/>
          <pc:sldMk cId="307506330" sldId="283"/>
        </pc:sldMkLst>
        <pc:spChg chg="mod">
          <ac:chgData name="Jasmina Nikić" userId="3b493be7-6bc5-409a-8d7a-599eb27ce1f6" providerId="ADAL" clId="{DBA06909-1EF8-4ADF-95B6-6068340D15D2}" dt="2023-12-13T09:33:59.988" v="923" actId="113"/>
          <ac:spMkLst>
            <pc:docMk/>
            <pc:sldMk cId="307506330" sldId="283"/>
            <ac:spMk id="2" creationId="{B0453EE1-012C-D855-E414-40395C501461}"/>
          </ac:spMkLst>
        </pc:spChg>
        <pc:spChg chg="mod">
          <ac:chgData name="Jasmina Nikić" userId="3b493be7-6bc5-409a-8d7a-599eb27ce1f6" providerId="ADAL" clId="{DBA06909-1EF8-4ADF-95B6-6068340D15D2}" dt="2023-12-26T16:09:04.031" v="1508" actId="12"/>
          <ac:spMkLst>
            <pc:docMk/>
            <pc:sldMk cId="307506330" sldId="283"/>
            <ac:spMk id="3" creationId="{D667F1AB-50E7-AD2A-3379-86F758607EBA}"/>
          </ac:spMkLst>
        </pc:spChg>
      </pc:sldChg>
      <pc:sldChg chg="addSp modSp add mod">
        <pc:chgData name="Jasmina Nikić" userId="3b493be7-6bc5-409a-8d7a-599eb27ce1f6" providerId="ADAL" clId="{DBA06909-1EF8-4ADF-95B6-6068340D15D2}" dt="2023-12-26T16:10:20.846" v="1515" actId="1076"/>
        <pc:sldMkLst>
          <pc:docMk/>
          <pc:sldMk cId="2665911739" sldId="284"/>
        </pc:sldMkLst>
        <pc:spChg chg="mod">
          <ac:chgData name="Jasmina Nikić" userId="3b493be7-6bc5-409a-8d7a-599eb27ce1f6" providerId="ADAL" clId="{DBA06909-1EF8-4ADF-95B6-6068340D15D2}" dt="2023-12-13T09:36:53.503" v="944" actId="20577"/>
          <ac:spMkLst>
            <pc:docMk/>
            <pc:sldMk cId="2665911739" sldId="284"/>
            <ac:spMk id="3" creationId="{D667F1AB-50E7-AD2A-3379-86F758607EBA}"/>
          </ac:spMkLst>
        </pc:spChg>
        <pc:spChg chg="add mod">
          <ac:chgData name="Jasmina Nikić" userId="3b493be7-6bc5-409a-8d7a-599eb27ce1f6" providerId="ADAL" clId="{DBA06909-1EF8-4ADF-95B6-6068340D15D2}" dt="2023-12-26T16:09:36.445" v="1513" actId="14100"/>
          <ac:spMkLst>
            <pc:docMk/>
            <pc:sldMk cId="2665911739" sldId="284"/>
            <ac:spMk id="5" creationId="{179C0341-DFC5-FECE-C9B5-77B3FB9742A6}"/>
          </ac:spMkLst>
        </pc:spChg>
        <pc:picChg chg="add mod">
          <ac:chgData name="Jasmina Nikić" userId="3b493be7-6bc5-409a-8d7a-599eb27ce1f6" providerId="ADAL" clId="{DBA06909-1EF8-4ADF-95B6-6068340D15D2}" dt="2023-12-26T16:10:20.846" v="1515" actId="1076"/>
          <ac:picMkLst>
            <pc:docMk/>
            <pc:sldMk cId="2665911739" sldId="284"/>
            <ac:picMk id="6" creationId="{1E1CCFD3-6039-ADE3-B09E-07B2B32B9B68}"/>
          </ac:picMkLst>
        </pc:picChg>
      </pc:sldChg>
      <pc:sldChg chg="modSp add mod">
        <pc:chgData name="Jasmina Nikić" userId="3b493be7-6bc5-409a-8d7a-599eb27ce1f6" providerId="ADAL" clId="{DBA06909-1EF8-4ADF-95B6-6068340D15D2}" dt="2023-12-26T16:11:08.098" v="1521" actId="12"/>
        <pc:sldMkLst>
          <pc:docMk/>
          <pc:sldMk cId="1155005846" sldId="285"/>
        </pc:sldMkLst>
        <pc:spChg chg="mod">
          <ac:chgData name="Jasmina Nikić" userId="3b493be7-6bc5-409a-8d7a-599eb27ce1f6" providerId="ADAL" clId="{DBA06909-1EF8-4ADF-95B6-6068340D15D2}" dt="2023-12-22T16:52:54.586" v="1020" actId="20577"/>
          <ac:spMkLst>
            <pc:docMk/>
            <pc:sldMk cId="1155005846" sldId="285"/>
            <ac:spMk id="2" creationId="{B0453EE1-012C-D855-E414-40395C501461}"/>
          </ac:spMkLst>
        </pc:spChg>
        <pc:spChg chg="mod">
          <ac:chgData name="Jasmina Nikić" userId="3b493be7-6bc5-409a-8d7a-599eb27ce1f6" providerId="ADAL" clId="{DBA06909-1EF8-4ADF-95B6-6068340D15D2}" dt="2023-12-26T16:11:08.098" v="1521" actId="12"/>
          <ac:spMkLst>
            <pc:docMk/>
            <pc:sldMk cId="1155005846" sldId="285"/>
            <ac:spMk id="5" creationId="{179C0341-DFC5-FECE-C9B5-77B3FB9742A6}"/>
          </ac:spMkLst>
        </pc:spChg>
      </pc:sldChg>
      <pc:sldChg chg="modSp add mod">
        <pc:chgData name="Jasmina Nikić" userId="3b493be7-6bc5-409a-8d7a-599eb27ce1f6" providerId="ADAL" clId="{DBA06909-1EF8-4ADF-95B6-6068340D15D2}" dt="2023-12-26T16:11:29.970" v="1524" actId="12"/>
        <pc:sldMkLst>
          <pc:docMk/>
          <pc:sldMk cId="613379315" sldId="286"/>
        </pc:sldMkLst>
        <pc:spChg chg="mod">
          <ac:chgData name="Jasmina Nikić" userId="3b493be7-6bc5-409a-8d7a-599eb27ce1f6" providerId="ADAL" clId="{DBA06909-1EF8-4ADF-95B6-6068340D15D2}" dt="2023-12-22T17:14:06.869" v="1127" actId="20577"/>
          <ac:spMkLst>
            <pc:docMk/>
            <pc:sldMk cId="613379315" sldId="286"/>
            <ac:spMk id="2" creationId="{B0453EE1-012C-D855-E414-40395C501461}"/>
          </ac:spMkLst>
        </pc:spChg>
        <pc:spChg chg="mod">
          <ac:chgData name="Jasmina Nikić" userId="3b493be7-6bc5-409a-8d7a-599eb27ce1f6" providerId="ADAL" clId="{DBA06909-1EF8-4ADF-95B6-6068340D15D2}" dt="2023-12-26T16:11:29.970" v="1524" actId="12"/>
          <ac:spMkLst>
            <pc:docMk/>
            <pc:sldMk cId="613379315" sldId="286"/>
            <ac:spMk id="5" creationId="{179C0341-DFC5-FECE-C9B5-77B3FB9742A6}"/>
          </ac:spMkLst>
        </pc:spChg>
      </pc:sldChg>
      <pc:sldChg chg="modSp add mod">
        <pc:chgData name="Jasmina Nikić" userId="3b493be7-6bc5-409a-8d7a-599eb27ce1f6" providerId="ADAL" clId="{DBA06909-1EF8-4ADF-95B6-6068340D15D2}" dt="2023-12-26T16:11:55.044" v="1527" actId="12"/>
        <pc:sldMkLst>
          <pc:docMk/>
          <pc:sldMk cId="3473865421" sldId="287"/>
        </pc:sldMkLst>
        <pc:spChg chg="mod">
          <ac:chgData name="Jasmina Nikić" userId="3b493be7-6bc5-409a-8d7a-599eb27ce1f6" providerId="ADAL" clId="{DBA06909-1EF8-4ADF-95B6-6068340D15D2}" dt="2023-12-26T16:11:55.044" v="1527" actId="12"/>
          <ac:spMkLst>
            <pc:docMk/>
            <pc:sldMk cId="3473865421" sldId="287"/>
            <ac:spMk id="5" creationId="{179C0341-DFC5-FECE-C9B5-77B3FB9742A6}"/>
          </ac:spMkLst>
        </pc:spChg>
      </pc:sldChg>
      <pc:sldChg chg="modSp add mod">
        <pc:chgData name="Jasmina Nikić" userId="3b493be7-6bc5-409a-8d7a-599eb27ce1f6" providerId="ADAL" clId="{DBA06909-1EF8-4ADF-95B6-6068340D15D2}" dt="2023-12-26T16:12:13.070" v="1530" actId="12"/>
        <pc:sldMkLst>
          <pc:docMk/>
          <pc:sldMk cId="4135714571" sldId="288"/>
        </pc:sldMkLst>
        <pc:spChg chg="mod">
          <ac:chgData name="Jasmina Nikić" userId="3b493be7-6bc5-409a-8d7a-599eb27ce1f6" providerId="ADAL" clId="{DBA06909-1EF8-4ADF-95B6-6068340D15D2}" dt="2023-12-22T17:21:05.726" v="1169"/>
          <ac:spMkLst>
            <pc:docMk/>
            <pc:sldMk cId="4135714571" sldId="288"/>
            <ac:spMk id="2" creationId="{B0453EE1-012C-D855-E414-40395C501461}"/>
          </ac:spMkLst>
        </pc:spChg>
        <pc:spChg chg="mod">
          <ac:chgData name="Jasmina Nikić" userId="3b493be7-6bc5-409a-8d7a-599eb27ce1f6" providerId="ADAL" clId="{DBA06909-1EF8-4ADF-95B6-6068340D15D2}" dt="2023-12-26T16:12:13.070" v="1530" actId="12"/>
          <ac:spMkLst>
            <pc:docMk/>
            <pc:sldMk cId="4135714571" sldId="288"/>
            <ac:spMk id="5" creationId="{179C0341-DFC5-FECE-C9B5-77B3FB9742A6}"/>
          </ac:spMkLst>
        </pc:spChg>
      </pc:sldChg>
      <pc:sldChg chg="modSp add mod">
        <pc:chgData name="Jasmina Nikić" userId="3b493be7-6bc5-409a-8d7a-599eb27ce1f6" providerId="ADAL" clId="{DBA06909-1EF8-4ADF-95B6-6068340D15D2}" dt="2023-12-26T16:12:40.860" v="1535" actId="12"/>
        <pc:sldMkLst>
          <pc:docMk/>
          <pc:sldMk cId="3735278825" sldId="289"/>
        </pc:sldMkLst>
        <pc:spChg chg="mod">
          <ac:chgData name="Jasmina Nikić" userId="3b493be7-6bc5-409a-8d7a-599eb27ce1f6" providerId="ADAL" clId="{DBA06909-1EF8-4ADF-95B6-6068340D15D2}" dt="2023-12-26T16:12:40.860" v="1535" actId="12"/>
          <ac:spMkLst>
            <pc:docMk/>
            <pc:sldMk cId="3735278825" sldId="289"/>
            <ac:spMk id="5" creationId="{179C0341-DFC5-FECE-C9B5-77B3FB9742A6}"/>
          </ac:spMkLst>
        </pc:spChg>
      </pc:sldChg>
      <pc:sldChg chg="modSp add mod">
        <pc:chgData name="Jasmina Nikić" userId="3b493be7-6bc5-409a-8d7a-599eb27ce1f6" providerId="ADAL" clId="{DBA06909-1EF8-4ADF-95B6-6068340D15D2}" dt="2023-12-26T16:13:23.862" v="1540" actId="12"/>
        <pc:sldMkLst>
          <pc:docMk/>
          <pc:sldMk cId="3261846567" sldId="290"/>
        </pc:sldMkLst>
        <pc:spChg chg="mod">
          <ac:chgData name="Jasmina Nikić" userId="3b493be7-6bc5-409a-8d7a-599eb27ce1f6" providerId="ADAL" clId="{DBA06909-1EF8-4ADF-95B6-6068340D15D2}" dt="2023-12-22T17:45:22.762" v="1278" actId="20577"/>
          <ac:spMkLst>
            <pc:docMk/>
            <pc:sldMk cId="3261846567" sldId="290"/>
            <ac:spMk id="2" creationId="{B0453EE1-012C-D855-E414-40395C501461}"/>
          </ac:spMkLst>
        </pc:spChg>
        <pc:spChg chg="mod">
          <ac:chgData name="Jasmina Nikić" userId="3b493be7-6bc5-409a-8d7a-599eb27ce1f6" providerId="ADAL" clId="{DBA06909-1EF8-4ADF-95B6-6068340D15D2}" dt="2023-12-26T16:13:23.862" v="1540" actId="12"/>
          <ac:spMkLst>
            <pc:docMk/>
            <pc:sldMk cId="3261846567" sldId="290"/>
            <ac:spMk id="5" creationId="{179C0341-DFC5-FECE-C9B5-77B3FB9742A6}"/>
          </ac:spMkLst>
        </pc:spChg>
      </pc:sldChg>
      <pc:sldChg chg="modSp add mod">
        <pc:chgData name="Jasmina Nikić" userId="3b493be7-6bc5-409a-8d7a-599eb27ce1f6" providerId="ADAL" clId="{DBA06909-1EF8-4ADF-95B6-6068340D15D2}" dt="2023-12-26T16:14:08.418" v="1547" actId="12"/>
        <pc:sldMkLst>
          <pc:docMk/>
          <pc:sldMk cId="368198923" sldId="291"/>
        </pc:sldMkLst>
        <pc:spChg chg="mod">
          <ac:chgData name="Jasmina Nikić" userId="3b493be7-6bc5-409a-8d7a-599eb27ce1f6" providerId="ADAL" clId="{DBA06909-1EF8-4ADF-95B6-6068340D15D2}" dt="2023-12-22T18:12:34.924" v="1366" actId="20577"/>
          <ac:spMkLst>
            <pc:docMk/>
            <pc:sldMk cId="368198923" sldId="291"/>
            <ac:spMk id="2" creationId="{B0453EE1-012C-D855-E414-40395C501461}"/>
          </ac:spMkLst>
        </pc:spChg>
        <pc:spChg chg="mod">
          <ac:chgData name="Jasmina Nikić" userId="3b493be7-6bc5-409a-8d7a-599eb27ce1f6" providerId="ADAL" clId="{DBA06909-1EF8-4ADF-95B6-6068340D15D2}" dt="2023-12-26T16:14:08.418" v="1547" actId="12"/>
          <ac:spMkLst>
            <pc:docMk/>
            <pc:sldMk cId="368198923" sldId="291"/>
            <ac:spMk id="5" creationId="{179C0341-DFC5-FECE-C9B5-77B3FB9742A6}"/>
          </ac:spMkLst>
        </pc:spChg>
      </pc:sldChg>
      <pc:sldChg chg="modSp add mod">
        <pc:chgData name="Jasmina Nikić" userId="3b493be7-6bc5-409a-8d7a-599eb27ce1f6" providerId="ADAL" clId="{DBA06909-1EF8-4ADF-95B6-6068340D15D2}" dt="2023-12-26T16:14:42.078" v="1553" actId="12"/>
        <pc:sldMkLst>
          <pc:docMk/>
          <pc:sldMk cId="920273479" sldId="292"/>
        </pc:sldMkLst>
        <pc:spChg chg="mod">
          <ac:chgData name="Jasmina Nikić" userId="3b493be7-6bc5-409a-8d7a-599eb27ce1f6" providerId="ADAL" clId="{DBA06909-1EF8-4ADF-95B6-6068340D15D2}" dt="2023-12-22T18:31:06.026" v="1393"/>
          <ac:spMkLst>
            <pc:docMk/>
            <pc:sldMk cId="920273479" sldId="292"/>
            <ac:spMk id="2" creationId="{B0453EE1-012C-D855-E414-40395C501461}"/>
          </ac:spMkLst>
        </pc:spChg>
        <pc:spChg chg="mod">
          <ac:chgData name="Jasmina Nikić" userId="3b493be7-6bc5-409a-8d7a-599eb27ce1f6" providerId="ADAL" clId="{DBA06909-1EF8-4ADF-95B6-6068340D15D2}" dt="2023-12-26T16:14:42.078" v="1553" actId="12"/>
          <ac:spMkLst>
            <pc:docMk/>
            <pc:sldMk cId="920273479" sldId="292"/>
            <ac:spMk id="5" creationId="{179C0341-DFC5-FECE-C9B5-77B3FB9742A6}"/>
          </ac:spMkLst>
        </pc:spChg>
      </pc:sldChg>
      <pc:sldChg chg="modSp add mod">
        <pc:chgData name="Jasmina Nikić" userId="3b493be7-6bc5-409a-8d7a-599eb27ce1f6" providerId="ADAL" clId="{DBA06909-1EF8-4ADF-95B6-6068340D15D2}" dt="2023-12-26T16:01:26.492" v="1465" actId="123"/>
        <pc:sldMkLst>
          <pc:docMk/>
          <pc:sldMk cId="2529949312" sldId="293"/>
        </pc:sldMkLst>
        <pc:spChg chg="mod">
          <ac:chgData name="Jasmina Nikić" userId="3b493be7-6bc5-409a-8d7a-599eb27ce1f6" providerId="ADAL" clId="{DBA06909-1EF8-4ADF-95B6-6068340D15D2}" dt="2023-12-26T15:52:04.668" v="1454"/>
          <ac:spMkLst>
            <pc:docMk/>
            <pc:sldMk cId="2529949312" sldId="293"/>
            <ac:spMk id="2" creationId="{B0453EE1-012C-D855-E414-40395C501461}"/>
          </ac:spMkLst>
        </pc:spChg>
        <pc:spChg chg="mod">
          <ac:chgData name="Jasmina Nikić" userId="3b493be7-6bc5-409a-8d7a-599eb27ce1f6" providerId="ADAL" clId="{DBA06909-1EF8-4ADF-95B6-6068340D15D2}" dt="2023-12-26T16:01:26.492" v="1465" actId="123"/>
          <ac:spMkLst>
            <pc:docMk/>
            <pc:sldMk cId="2529949312" sldId="293"/>
            <ac:spMk id="5" creationId="{179C0341-DFC5-FECE-C9B5-77B3FB9742A6}"/>
          </ac:spMkLst>
        </pc:spChg>
      </pc:sldChg>
      <pc:sldChg chg="modSp add mod ord">
        <pc:chgData name="Jasmina Nikić" userId="3b493be7-6bc5-409a-8d7a-599eb27ce1f6" providerId="ADAL" clId="{DBA06909-1EF8-4ADF-95B6-6068340D15D2}" dt="2023-12-26T16:19:29.251" v="1803"/>
        <pc:sldMkLst>
          <pc:docMk/>
          <pc:sldMk cId="1481654172" sldId="294"/>
        </pc:sldMkLst>
        <pc:spChg chg="mod">
          <ac:chgData name="Jasmina Nikić" userId="3b493be7-6bc5-409a-8d7a-599eb27ce1f6" providerId="ADAL" clId="{DBA06909-1EF8-4ADF-95B6-6068340D15D2}" dt="2023-12-26T16:18:16.879" v="1721" actId="20577"/>
          <ac:spMkLst>
            <pc:docMk/>
            <pc:sldMk cId="1481654172" sldId="294"/>
            <ac:spMk id="3" creationId="{6077EB7D-57A8-F393-18AE-C80E4EAE6DFB}"/>
          </ac:spMkLst>
        </pc:spChg>
        <pc:spChg chg="mod">
          <ac:chgData name="Jasmina Nikić" userId="3b493be7-6bc5-409a-8d7a-599eb27ce1f6" providerId="ADAL" clId="{DBA06909-1EF8-4ADF-95B6-6068340D15D2}" dt="2023-12-26T16:18:41.196" v="1763" actId="20577"/>
          <ac:spMkLst>
            <pc:docMk/>
            <pc:sldMk cId="1481654172" sldId="294"/>
            <ac:spMk id="5" creationId="{C12C2FF4-CEE2-C5C3-7AFF-3927E2BD44C7}"/>
          </ac:spMkLst>
        </pc:spChg>
        <pc:spChg chg="mod">
          <ac:chgData name="Jasmina Nikić" userId="3b493be7-6bc5-409a-8d7a-599eb27ce1f6" providerId="ADAL" clId="{DBA06909-1EF8-4ADF-95B6-6068340D15D2}" dt="2023-12-26T16:19:02.923" v="1802" actId="20577"/>
          <ac:spMkLst>
            <pc:docMk/>
            <pc:sldMk cId="1481654172" sldId="294"/>
            <ac:spMk id="6" creationId="{18886DA2-7784-E3A7-7FE7-BDD7B2E37978}"/>
          </ac:spMkLst>
        </pc:spChg>
        <pc:spChg chg="mod">
          <ac:chgData name="Jasmina Nikić" userId="3b493be7-6bc5-409a-8d7a-599eb27ce1f6" providerId="ADAL" clId="{DBA06909-1EF8-4ADF-95B6-6068340D15D2}" dt="2023-12-26T16:19:29.251" v="1803"/>
          <ac:spMkLst>
            <pc:docMk/>
            <pc:sldMk cId="1481654172" sldId="294"/>
            <ac:spMk id="7" creationId="{5E10E4EB-1FDC-79CE-7766-280B30158EDA}"/>
          </ac:spMkLst>
        </pc:spChg>
      </pc:sldChg>
      <pc:sldChg chg="modSp add mod ord">
        <pc:chgData name="Jasmina Nikić" userId="3b493be7-6bc5-409a-8d7a-599eb27ce1f6" providerId="ADAL" clId="{DBA06909-1EF8-4ADF-95B6-6068340D15D2}" dt="2023-12-26T16:20:49.105" v="1807"/>
        <pc:sldMkLst>
          <pc:docMk/>
          <pc:sldMk cId="67865976" sldId="295"/>
        </pc:sldMkLst>
        <pc:spChg chg="mod">
          <ac:chgData name="Jasmina Nikić" userId="3b493be7-6bc5-409a-8d7a-599eb27ce1f6" providerId="ADAL" clId="{DBA06909-1EF8-4ADF-95B6-6068340D15D2}" dt="2023-12-26T16:19:54.556" v="1804"/>
          <ac:spMkLst>
            <pc:docMk/>
            <pc:sldMk cId="67865976" sldId="295"/>
            <ac:spMk id="3" creationId="{6077EB7D-57A8-F393-18AE-C80E4EAE6DFB}"/>
          </ac:spMkLst>
        </pc:spChg>
        <pc:spChg chg="mod">
          <ac:chgData name="Jasmina Nikić" userId="3b493be7-6bc5-409a-8d7a-599eb27ce1f6" providerId="ADAL" clId="{DBA06909-1EF8-4ADF-95B6-6068340D15D2}" dt="2023-12-26T16:20:09.733" v="1805"/>
          <ac:spMkLst>
            <pc:docMk/>
            <pc:sldMk cId="67865976" sldId="295"/>
            <ac:spMk id="5" creationId="{C12C2FF4-CEE2-C5C3-7AFF-3927E2BD44C7}"/>
          </ac:spMkLst>
        </pc:spChg>
        <pc:spChg chg="mod">
          <ac:chgData name="Jasmina Nikić" userId="3b493be7-6bc5-409a-8d7a-599eb27ce1f6" providerId="ADAL" clId="{DBA06909-1EF8-4ADF-95B6-6068340D15D2}" dt="2023-12-26T16:20:29.776" v="1806"/>
          <ac:spMkLst>
            <pc:docMk/>
            <pc:sldMk cId="67865976" sldId="295"/>
            <ac:spMk id="6" creationId="{18886DA2-7784-E3A7-7FE7-BDD7B2E37978}"/>
          </ac:spMkLst>
        </pc:spChg>
        <pc:spChg chg="mod">
          <ac:chgData name="Jasmina Nikić" userId="3b493be7-6bc5-409a-8d7a-599eb27ce1f6" providerId="ADAL" clId="{DBA06909-1EF8-4ADF-95B6-6068340D15D2}" dt="2023-12-26T16:20:49.105" v="1807"/>
          <ac:spMkLst>
            <pc:docMk/>
            <pc:sldMk cId="67865976" sldId="295"/>
            <ac:spMk id="7" creationId="{5E10E4EB-1FDC-79CE-7766-280B30158ED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22/12/2023</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p:txBody>
          <a:bodyPr/>
          <a:lstStyle/>
          <a:p>
            <a:r>
              <a:rPr lang="en-SI" dirty="0"/>
              <a:t>Digital Financial Management</a:t>
            </a:r>
            <a:endParaRPr lang="en-GB" dirty="0"/>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p:txBody>
          <a:bodyPr/>
          <a:lstStyle/>
          <a:p>
            <a:r>
              <a:rPr lang="es-ES" dirty="0" err="1"/>
              <a:t>Provided</a:t>
            </a:r>
            <a:r>
              <a:rPr lang="es-ES" dirty="0"/>
              <a:t> </a:t>
            </a:r>
            <a:r>
              <a:rPr lang="es-ES" dirty="0" err="1"/>
              <a:t>by</a:t>
            </a:r>
            <a:r>
              <a:rPr lang="es-ES" dirty="0"/>
              <a:t> </a:t>
            </a:r>
            <a:r>
              <a:rPr lang="en-SI" dirty="0"/>
              <a:t>RRA </a:t>
            </a:r>
            <a:r>
              <a:rPr lang="en-SI" dirty="0" err="1"/>
              <a:t>severne</a:t>
            </a:r>
            <a:r>
              <a:rPr lang="en-SI" dirty="0"/>
              <a:t> </a:t>
            </a:r>
            <a:r>
              <a:rPr lang="en-SI" dirty="0" err="1"/>
              <a:t>Primorske</a:t>
            </a:r>
            <a:r>
              <a:rPr lang="en-SI" dirty="0"/>
              <a:t> d.o.o. Nova Gorica</a:t>
            </a:r>
            <a:endParaRPr lang="en-GB"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pPr>
            <a:r>
              <a:rPr lang="es-ES" sz="2400" dirty="0" err="1"/>
              <a:t>Introduction</a:t>
            </a:r>
            <a:r>
              <a:rPr lang="es-ES" sz="2400" dirty="0"/>
              <a:t> </a:t>
            </a:r>
            <a:r>
              <a:rPr lang="es-ES" sz="2400" dirty="0" err="1"/>
              <a:t>to</a:t>
            </a:r>
            <a:r>
              <a:rPr lang="es-ES" sz="2400" dirty="0"/>
              <a:t> Digital </a:t>
            </a:r>
            <a:r>
              <a:rPr lang="es-ES" sz="2400" dirty="0" err="1"/>
              <a:t>Financial</a:t>
            </a:r>
            <a:r>
              <a:rPr lang="es-ES" sz="2400" dirty="0"/>
              <a:t> Management</a:t>
            </a:r>
            <a:endParaRPr lang="en-SI" sz="2400" dirty="0"/>
          </a:p>
          <a:p>
            <a:r>
              <a:rPr lang="es-ES" sz="2400" b="0" dirty="0"/>
              <a:t>1.</a:t>
            </a:r>
            <a:r>
              <a:rPr lang="en-SI" sz="2400" b="0" dirty="0"/>
              <a:t>4 </a:t>
            </a:r>
            <a:r>
              <a:rPr lang="en-US" sz="2400" b="0" dirty="0"/>
              <a:t>Digital Transformation in Finance</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r>
              <a:rPr lang="en-US" b="1" dirty="0"/>
              <a:t>1. Digital Banking:</a:t>
            </a:r>
          </a:p>
          <a:p>
            <a:pPr algn="just"/>
            <a:r>
              <a:rPr lang="en-US" dirty="0"/>
              <a:t>Online Banking Platforms: Traditional brick-and-mortar banking has evolved into digital platforms, enabling users to conduct a wide range of banking activities remotely.</a:t>
            </a:r>
          </a:p>
          <a:p>
            <a:pPr algn="just"/>
            <a:r>
              <a:rPr lang="en-US" dirty="0"/>
              <a:t>Mobile Banking Apps: The proliferation of mobile banking applications allows users to manage accounts, transfer funds, and perform transactions using smartphones, fostering convenience and accessibility.</a:t>
            </a:r>
          </a:p>
          <a:p>
            <a:pPr algn="just"/>
            <a:r>
              <a:rPr lang="en-US" b="1" dirty="0"/>
              <a:t>2. Digital Payments:</a:t>
            </a:r>
          </a:p>
          <a:p>
            <a:pPr algn="just"/>
            <a:r>
              <a:rPr lang="en-US" dirty="0"/>
              <a:t>Contactless Payments: Digitalization has popularized contactless payment methods, such as mobile wallets and contactless cards, reducing reliance on physical cash.</a:t>
            </a:r>
          </a:p>
          <a:p>
            <a:pPr algn="just"/>
            <a:r>
              <a:rPr lang="en-US" dirty="0"/>
              <a:t>Cryptocurrencies: The emergence of cryptocurrencies, like Bitcoin, has introduced decentralized forms of currency, challenging conventional payment systems.</a:t>
            </a:r>
          </a:p>
          <a:p>
            <a:pPr algn="just"/>
            <a:endParaRPr lang="en-SI" b="1" dirty="0"/>
          </a:p>
          <a:p>
            <a:pPr algn="just"/>
            <a:endParaRPr lang="en-US" dirty="0"/>
          </a:p>
          <a:p>
            <a:pPr algn="just"/>
            <a:endParaRPr lang="en-SI" dirty="0"/>
          </a:p>
        </p:txBody>
      </p:sp>
    </p:spTree>
    <p:extLst>
      <p:ext uri="{BB962C8B-B14F-4D97-AF65-F5344CB8AC3E}">
        <p14:creationId xmlns:p14="http://schemas.microsoft.com/office/powerpoint/2010/main" val="123157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pPr>
            <a:r>
              <a:rPr lang="es-ES" sz="2400" dirty="0" err="1"/>
              <a:t>Introduction</a:t>
            </a:r>
            <a:r>
              <a:rPr lang="es-ES" sz="2400" dirty="0"/>
              <a:t> </a:t>
            </a:r>
            <a:r>
              <a:rPr lang="es-ES" sz="2400" dirty="0" err="1"/>
              <a:t>to</a:t>
            </a:r>
            <a:r>
              <a:rPr lang="es-ES" sz="2400" dirty="0"/>
              <a:t> Digital </a:t>
            </a:r>
            <a:r>
              <a:rPr lang="es-ES" sz="2400" dirty="0" err="1"/>
              <a:t>Financial</a:t>
            </a:r>
            <a:r>
              <a:rPr lang="es-ES" sz="2400" dirty="0"/>
              <a:t> Management</a:t>
            </a:r>
            <a:endParaRPr lang="en-SI" sz="2400" dirty="0"/>
          </a:p>
          <a:p>
            <a:r>
              <a:rPr lang="es-ES" sz="2400" b="0" dirty="0"/>
              <a:t>1.</a:t>
            </a:r>
            <a:r>
              <a:rPr lang="en-SI" sz="2400" b="0" dirty="0"/>
              <a:t>4 </a:t>
            </a:r>
            <a:r>
              <a:rPr lang="en-US" sz="2400" b="0" dirty="0"/>
              <a:t>Digital Transformation in Finance</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r>
              <a:rPr lang="en-US" b="1" dirty="0"/>
              <a:t>4. Financial Planning:</a:t>
            </a:r>
          </a:p>
          <a:p>
            <a:pPr algn="just"/>
            <a:r>
              <a:rPr lang="en-US" dirty="0"/>
              <a:t>Personal Finance Apps: Digital tools help users manage budgets, track expenses, and plan finances efficiently, providing real-time insights into spending habits.</a:t>
            </a:r>
          </a:p>
          <a:p>
            <a:pPr algn="just"/>
            <a:r>
              <a:rPr lang="en-US" dirty="0"/>
              <a:t>Automated Goal-Based Planning: Advanced algorithms support goal-based financial planning, optimizing strategies for saving, investing, and achieving financial objectives.</a:t>
            </a:r>
          </a:p>
          <a:p>
            <a:pPr algn="just"/>
            <a:r>
              <a:rPr lang="en-US" b="1" dirty="0"/>
              <a:t>5. Blockchain and Smart Contracts:</a:t>
            </a:r>
          </a:p>
          <a:p>
            <a:pPr algn="just"/>
            <a:r>
              <a:rPr lang="en-US" dirty="0"/>
              <a:t>Decentralized Finance (DeFi): Blockchain technology has given rise to decentralized finance, disrupting traditional banking services and introducing peer-to-peer lending, borrowing, and trading.</a:t>
            </a:r>
          </a:p>
          <a:p>
            <a:pPr algn="just"/>
            <a:r>
              <a:rPr lang="en-US" dirty="0"/>
              <a:t>Smart Contracts: Automated and self-executing smart contracts on blockchain streamline various financial processes, reducing the need for intermediaries.</a:t>
            </a:r>
          </a:p>
          <a:p>
            <a:pPr algn="just"/>
            <a:endParaRPr lang="en-SI" b="1" dirty="0"/>
          </a:p>
          <a:p>
            <a:pPr algn="just"/>
            <a:endParaRPr lang="en-US" dirty="0"/>
          </a:p>
          <a:p>
            <a:pPr algn="just"/>
            <a:endParaRPr lang="en-SI" dirty="0"/>
          </a:p>
        </p:txBody>
      </p:sp>
    </p:spTree>
    <p:extLst>
      <p:ext uri="{BB962C8B-B14F-4D97-AF65-F5344CB8AC3E}">
        <p14:creationId xmlns:p14="http://schemas.microsoft.com/office/powerpoint/2010/main" val="368462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Summing up</a:t>
            </a:r>
            <a:endParaRPr lang="en-GB"/>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2100918"/>
            <a:ext cx="3434702" cy="1079732"/>
          </a:xfrm>
        </p:spPr>
        <p:txBody>
          <a:bodyPr/>
          <a:lstStyle/>
          <a:p>
            <a:r>
              <a:rPr lang="en-SI" dirty="0"/>
              <a:t>Overview of Digital </a:t>
            </a:r>
            <a:r>
              <a:rPr lang="en-SI" dirty="0" err="1"/>
              <a:t>Finacial</a:t>
            </a:r>
            <a:r>
              <a:rPr lang="en-SI" dirty="0"/>
              <a:t> Management</a:t>
            </a:r>
            <a:endParaRPr lang="en-GB" dirty="0"/>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a:extLst>
              <a:ext uri="{28A0092B-C50C-407E-A947-70E740481C1C}">
                <a14:useLocalDpi xmlns:a14="http://schemas.microsoft.com/office/drawing/2010/main" val="0"/>
              </a:ext>
            </a:extLst>
          </a:blip>
          <a:srcRect l="18429" r="18949"/>
          <a:stretch/>
        </p:blipFill>
        <p:spPr>
          <a:xfrm>
            <a:off x="4836948" y="2434466"/>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3"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Benefits of Digital Financial Management</a:t>
            </a:r>
            <a:endParaRPr lang="en-GB" dirty="0"/>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2100918"/>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SI" dirty="0"/>
              <a:t>Challenges and Risks of DFM</a:t>
            </a:r>
            <a:endParaRPr lang="en-GB" dirty="0"/>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Digital </a:t>
            </a:r>
            <a:r>
              <a:rPr lang="es-ES" dirty="0" err="1"/>
              <a:t>Transformation</a:t>
            </a:r>
            <a:r>
              <a:rPr lang="es-ES" dirty="0"/>
              <a:t> in </a:t>
            </a:r>
            <a:r>
              <a:rPr lang="es-ES" dirty="0" err="1"/>
              <a:t>Finance</a:t>
            </a:r>
            <a:endParaRPr lang="en-GB"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33689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32801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14295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2.1 </a:t>
            </a:r>
            <a:r>
              <a:rPr lang="sl-SI" sz="2400" b="0" dirty="0"/>
              <a:t>Online Banking Services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marL="342900" indent="-342900" algn="just">
              <a:buFont typeface="Wingdings" panose="05000000000000000000" pitchFamily="2" charset="2"/>
              <a:buChar char="Ø"/>
            </a:pPr>
            <a:r>
              <a:rPr lang="en-US" b="1" dirty="0"/>
              <a:t>Account Management:</a:t>
            </a:r>
            <a:r>
              <a:rPr lang="en-SI" b="1" dirty="0"/>
              <a:t> </a:t>
            </a:r>
            <a:r>
              <a:rPr lang="en-US" dirty="0"/>
              <a:t>Participants can view real-time account balances, recent transactions, and historical statements with just a few clicks. This feature provides a comprehensive overview of their financial health.</a:t>
            </a:r>
          </a:p>
          <a:p>
            <a:pPr marL="342900" indent="-342900" algn="just">
              <a:buFont typeface="Wingdings" panose="05000000000000000000" pitchFamily="2" charset="2"/>
              <a:buChar char="Ø"/>
            </a:pPr>
            <a:r>
              <a:rPr lang="en-US" b="1" dirty="0"/>
              <a:t>Fund Transfers</a:t>
            </a:r>
            <a:r>
              <a:rPr lang="en-US" dirty="0"/>
              <a:t>:</a:t>
            </a:r>
            <a:r>
              <a:rPr lang="en-SI" dirty="0"/>
              <a:t> </a:t>
            </a:r>
            <a:r>
              <a:rPr lang="en-US" dirty="0"/>
              <a:t>Online banking facilitates seamless fund transfers between accounts, whether within the same bank or across different financial institutions. Users can set up recurring transfers or make one-time payments effortlessly.</a:t>
            </a:r>
          </a:p>
          <a:p>
            <a:pPr marL="342900" indent="-342900" algn="just">
              <a:buFont typeface="Wingdings" panose="05000000000000000000" pitchFamily="2" charset="2"/>
              <a:buChar char="Ø"/>
            </a:pPr>
            <a:r>
              <a:rPr lang="en-US" b="1" dirty="0"/>
              <a:t>Bill Payments</a:t>
            </a:r>
            <a:r>
              <a:rPr lang="en-US" dirty="0"/>
              <a:t>:</a:t>
            </a:r>
            <a:r>
              <a:rPr lang="en-SI" dirty="0"/>
              <a:t> </a:t>
            </a:r>
            <a:r>
              <a:rPr lang="en-US" dirty="0"/>
              <a:t>Users can pay bills electronically through online banking platforms. From utility bills to credit card payments, the process is simplified, eliminating the need for writing checks or visiting physical payment centers.</a:t>
            </a:r>
          </a:p>
          <a:p>
            <a:pPr marL="342900" indent="-342900" algn="just">
              <a:buFont typeface="Wingdings" panose="05000000000000000000" pitchFamily="2" charset="2"/>
              <a:buChar char="Ø"/>
            </a:pPr>
            <a:r>
              <a:rPr lang="en-US" b="1" dirty="0"/>
              <a:t>Mobile Banking Apps:</a:t>
            </a:r>
            <a:r>
              <a:rPr lang="en-SI" b="1" dirty="0"/>
              <a:t> </a:t>
            </a:r>
            <a:r>
              <a:rPr lang="en-US" dirty="0"/>
              <a:t>Many online banking services offer dedicated mobile applications, extending the functionality to smartphones and tablets. These apps enable users to manage their finances on the go, providing flexibility and instant access.</a:t>
            </a:r>
          </a:p>
          <a:p>
            <a:pPr algn="just"/>
            <a:endParaRPr lang="en-SI" b="1" dirty="0"/>
          </a:p>
          <a:p>
            <a:pPr algn="just"/>
            <a:endParaRPr lang="en-US" dirty="0"/>
          </a:p>
          <a:p>
            <a:pPr algn="just"/>
            <a:endParaRPr lang="en-SI" dirty="0"/>
          </a:p>
        </p:txBody>
      </p:sp>
    </p:spTree>
    <p:extLst>
      <p:ext uri="{BB962C8B-B14F-4D97-AF65-F5344CB8AC3E}">
        <p14:creationId xmlns:p14="http://schemas.microsoft.com/office/powerpoint/2010/main" val="30750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2.1 </a:t>
            </a:r>
            <a:r>
              <a:rPr lang="sl-SI" sz="2400" b="0" dirty="0"/>
              <a:t>Online Banking Services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471472" y="911054"/>
            <a:ext cx="7748701" cy="4955203"/>
          </a:xfrm>
          <a:prstGeom prst="rect">
            <a:avLst/>
          </a:prstGeom>
          <a:noFill/>
        </p:spPr>
        <p:txBody>
          <a:bodyPr wrap="square">
            <a:spAutoFit/>
          </a:bodyPr>
          <a:lstStyle/>
          <a:p>
            <a:endParaRPr lang="en-SI" dirty="0"/>
          </a:p>
          <a:p>
            <a:endParaRPr lang="en-SI" dirty="0"/>
          </a:p>
          <a:p>
            <a:pPr marL="342900" indent="-342900" algn="just">
              <a:buFont typeface="Wingdings" panose="05000000000000000000" pitchFamily="2" charset="2"/>
              <a:buChar char="Ø"/>
            </a:pPr>
            <a:r>
              <a:rPr lang="en-SI" sz="2000" b="1" dirty="0"/>
              <a:t>S</a:t>
            </a:r>
            <a:r>
              <a:rPr lang="en-US" sz="2000" b="1" dirty="0" err="1"/>
              <a:t>ecure</a:t>
            </a:r>
            <a:r>
              <a:rPr lang="en-US" sz="2000" b="1" dirty="0"/>
              <a:t> Messaging:</a:t>
            </a:r>
            <a:r>
              <a:rPr lang="en-SI" sz="2000" b="1" dirty="0"/>
              <a:t> </a:t>
            </a:r>
            <a:r>
              <a:rPr lang="en-US" sz="2000" dirty="0"/>
              <a:t>Online banking platforms often feature secure messaging systems, allowing users to communicate directly with their banks. This adds an extra layer of convenience for inquiries, issue resolution, or general communication.</a:t>
            </a:r>
          </a:p>
          <a:p>
            <a:pPr algn="just"/>
            <a:endParaRPr lang="en-SI" sz="2000" dirty="0"/>
          </a:p>
          <a:p>
            <a:pPr marL="342900" indent="-342900" algn="just">
              <a:buFont typeface="Wingdings" panose="05000000000000000000" pitchFamily="2" charset="2"/>
              <a:buChar char="Ø"/>
            </a:pPr>
            <a:r>
              <a:rPr lang="en-US" sz="2000" b="1" dirty="0"/>
              <a:t>Account Customization</a:t>
            </a:r>
            <a:r>
              <a:rPr lang="en-US" sz="2000" dirty="0"/>
              <a:t>:</a:t>
            </a:r>
            <a:r>
              <a:rPr lang="en-SI" sz="2000" dirty="0"/>
              <a:t> </a:t>
            </a:r>
            <a:r>
              <a:rPr lang="en-US" sz="2000" dirty="0"/>
              <a:t>Users have the ability to customize their online banking experience. This may include setting up savings goals, creating budget categories, or organizing accounts for a personalized financial overview.</a:t>
            </a:r>
          </a:p>
          <a:p>
            <a:pPr algn="just"/>
            <a:endParaRPr lang="en-SI" sz="2000" dirty="0"/>
          </a:p>
          <a:p>
            <a:pPr marL="342900" indent="-342900" algn="just">
              <a:buFont typeface="Wingdings" panose="05000000000000000000" pitchFamily="2" charset="2"/>
              <a:buChar char="Ø"/>
            </a:pPr>
            <a:r>
              <a:rPr lang="en-US" sz="2000" b="1" dirty="0"/>
              <a:t>Online Statements:</a:t>
            </a:r>
            <a:r>
              <a:rPr lang="en-SI" sz="2000" b="1" dirty="0"/>
              <a:t> </a:t>
            </a:r>
            <a:r>
              <a:rPr lang="en-US" sz="2000" dirty="0"/>
              <a:t>Participants can access and download electronic statements, reducing the need for physical paperwork. This feature contributes to a more eco-friendly and clutter-free banking experience.</a:t>
            </a:r>
          </a:p>
        </p:txBody>
      </p:sp>
      <p:pic>
        <p:nvPicPr>
          <p:cNvPr id="6" name="Picture 5">
            <a:extLst>
              <a:ext uri="{FF2B5EF4-FFF2-40B4-BE49-F238E27FC236}">
                <a16:creationId xmlns:a16="http://schemas.microsoft.com/office/drawing/2014/main" id="{1E1CCFD3-6039-ADE3-B09E-07B2B32B9B68}"/>
              </a:ext>
            </a:extLst>
          </p:cNvPr>
          <p:cNvPicPr>
            <a:picLocks noChangeAspect="1"/>
          </p:cNvPicPr>
          <p:nvPr/>
        </p:nvPicPr>
        <p:blipFill>
          <a:blip r:embed="rId2"/>
          <a:stretch>
            <a:fillRect/>
          </a:stretch>
        </p:blipFill>
        <p:spPr>
          <a:xfrm>
            <a:off x="8514018" y="2542212"/>
            <a:ext cx="3365284" cy="2103302"/>
          </a:xfrm>
          <a:prstGeom prst="rect">
            <a:avLst/>
          </a:prstGeom>
        </p:spPr>
      </p:pic>
    </p:spTree>
    <p:extLst>
      <p:ext uri="{BB962C8B-B14F-4D97-AF65-F5344CB8AC3E}">
        <p14:creationId xmlns:p14="http://schemas.microsoft.com/office/powerpoint/2010/main" val="26659117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2.2 Mobile Banking Applications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414910" y="1495982"/>
            <a:ext cx="10605023" cy="4955203"/>
          </a:xfrm>
          <a:prstGeom prst="rect">
            <a:avLst/>
          </a:prstGeom>
          <a:noFill/>
        </p:spPr>
        <p:txBody>
          <a:bodyPr wrap="square">
            <a:spAutoFit/>
          </a:bodyPr>
          <a:lstStyle/>
          <a:p>
            <a:pPr algn="just"/>
            <a:r>
              <a:rPr lang="en-US" sz="2000" dirty="0"/>
              <a:t>Mobile banking applications offer users a convenient and efficient way to manage their finances on the go. These applications typically provide a range of functionalities that empower users to access and control their accounts from their smartphones or tablets. Here are some key features and functionalities:</a:t>
            </a:r>
            <a:endParaRPr lang="en-SI" sz="2000" dirty="0"/>
          </a:p>
          <a:p>
            <a:pPr algn="just"/>
            <a:endParaRPr lang="en-SI" sz="2000" dirty="0"/>
          </a:p>
          <a:p>
            <a:pPr marL="342900" indent="-342900" algn="just">
              <a:buFont typeface="Wingdings" panose="05000000000000000000" pitchFamily="2" charset="2"/>
              <a:buChar char="Ø"/>
            </a:pPr>
            <a:r>
              <a:rPr lang="en-US" sz="2000" b="1" dirty="0"/>
              <a:t>Balance Inquiry</a:t>
            </a:r>
            <a:r>
              <a:rPr lang="en-US" sz="2000" dirty="0"/>
              <a:t>: Users can check their account balances in real-time.</a:t>
            </a:r>
          </a:p>
          <a:p>
            <a:pPr marL="342900" indent="-342900" algn="just">
              <a:buFont typeface="Wingdings" panose="05000000000000000000" pitchFamily="2" charset="2"/>
              <a:buChar char="Ø"/>
            </a:pPr>
            <a:r>
              <a:rPr lang="en-US" sz="2000" b="1" dirty="0"/>
              <a:t>Transaction History</a:t>
            </a:r>
            <a:r>
              <a:rPr lang="en-US" sz="2000" dirty="0"/>
              <a:t>: Access to a detailed history of transactions, including deposits, withdrawals, transfers, and purchases.</a:t>
            </a:r>
          </a:p>
          <a:p>
            <a:pPr marL="342900" indent="-342900" algn="just">
              <a:buFont typeface="Wingdings" panose="05000000000000000000" pitchFamily="2" charset="2"/>
              <a:buChar char="Ø"/>
            </a:pPr>
            <a:r>
              <a:rPr lang="en-US" sz="2000" b="1" dirty="0"/>
              <a:t>Internal Transfers: </a:t>
            </a:r>
            <a:r>
              <a:rPr lang="en-US" sz="2000" dirty="0"/>
              <a:t>Transfer funds between the user's own accounts within the same bank.</a:t>
            </a:r>
          </a:p>
          <a:p>
            <a:pPr marL="342900" indent="-342900" algn="just">
              <a:buFont typeface="Wingdings" panose="05000000000000000000" pitchFamily="2" charset="2"/>
              <a:buChar char="Ø"/>
            </a:pPr>
            <a:r>
              <a:rPr lang="en-US" sz="2000" b="1" dirty="0"/>
              <a:t>External Transfers: </a:t>
            </a:r>
            <a:r>
              <a:rPr lang="en-US" sz="2000" dirty="0"/>
              <a:t>Send money to accounts in other banks through various channels like wire transfers, ACH transfers, or peer-to-peer transfers.</a:t>
            </a:r>
          </a:p>
          <a:p>
            <a:pPr marL="342900" indent="-342900" algn="just">
              <a:buFont typeface="Wingdings" panose="05000000000000000000" pitchFamily="2" charset="2"/>
              <a:buChar char="Ø"/>
            </a:pPr>
            <a:r>
              <a:rPr lang="en-US" sz="2000" b="1" dirty="0"/>
              <a:t>One-time Payments: </a:t>
            </a:r>
            <a:r>
              <a:rPr lang="en-US" sz="2000" dirty="0"/>
              <a:t>Users can pay their bills directly from the app, including utilities, credit cards, and other regular expenses.</a:t>
            </a:r>
          </a:p>
          <a:p>
            <a:pPr marL="342900" indent="-342900" algn="just">
              <a:buFont typeface="Wingdings" panose="05000000000000000000" pitchFamily="2" charset="2"/>
              <a:buChar char="Ø"/>
            </a:pPr>
            <a:r>
              <a:rPr lang="en-US" sz="2000" b="1" dirty="0"/>
              <a:t>Scheduled Payments:</a:t>
            </a:r>
            <a:r>
              <a:rPr lang="en-US" sz="2000" dirty="0"/>
              <a:t> Set up automatic recurring payments for bills.</a:t>
            </a:r>
          </a:p>
          <a:p>
            <a:endParaRPr lang="en-SI" dirty="0"/>
          </a:p>
          <a:p>
            <a:endParaRPr lang="en-SI" dirty="0"/>
          </a:p>
        </p:txBody>
      </p:sp>
    </p:spTree>
    <p:extLst>
      <p:ext uri="{BB962C8B-B14F-4D97-AF65-F5344CB8AC3E}">
        <p14:creationId xmlns:p14="http://schemas.microsoft.com/office/powerpoint/2010/main" val="11550058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2.3 Digital Payment Systems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5262979"/>
          </a:xfrm>
          <a:prstGeom prst="rect">
            <a:avLst/>
          </a:prstGeom>
          <a:noFill/>
        </p:spPr>
        <p:txBody>
          <a:bodyPr wrap="square">
            <a:spAutoFit/>
          </a:bodyPr>
          <a:lstStyle/>
          <a:p>
            <a:pPr algn="just"/>
            <a:r>
              <a:rPr lang="en-US" sz="2000" dirty="0"/>
              <a:t>Digital payment systems have revolutionized the way people transact by providing convenient, secure, and efficient alternatives to traditional cash-based transactions. </a:t>
            </a:r>
            <a:endParaRPr lang="en-SI" sz="2000" dirty="0"/>
          </a:p>
          <a:p>
            <a:pPr algn="just"/>
            <a:endParaRPr lang="en-SI" sz="2000" dirty="0"/>
          </a:p>
          <a:p>
            <a:pPr marL="342900" indent="-342900" algn="just">
              <a:buFont typeface="Wingdings" panose="05000000000000000000" pitchFamily="2" charset="2"/>
              <a:buChar char="Ø"/>
            </a:pPr>
            <a:r>
              <a:rPr lang="en-US" sz="2000" b="1" dirty="0"/>
              <a:t>E-Wallets</a:t>
            </a:r>
            <a:r>
              <a:rPr lang="en-US" sz="2000" dirty="0"/>
              <a:t> (electronic wallets) are digital versions of physical wallets that store payment information for various payment methods, including credit/debit cards and bank accounts (Apple Pay, Google Pay, Samsung Pay, PayPal). E-wallets streamline the payment process by allowing users to store multiple payment methods in one place. Users can make purchases online or in-store by simply tapping their smartphones or using biometric authentication. </a:t>
            </a:r>
          </a:p>
          <a:p>
            <a:pPr marL="342900" indent="-342900" algn="just">
              <a:buFont typeface="Wingdings" panose="05000000000000000000" pitchFamily="2" charset="2"/>
              <a:buChar char="Ø"/>
            </a:pPr>
            <a:r>
              <a:rPr lang="en-US" sz="2000" b="1" dirty="0"/>
              <a:t>Mobile Payment Apps </a:t>
            </a:r>
            <a:r>
              <a:rPr lang="en-US" sz="2000" dirty="0"/>
              <a:t>are applications that facilitate financial transactions using mobile devices, allowing users to send and receive money, pay bills, and make purchases (Venmo, Cash App, </a:t>
            </a:r>
            <a:r>
              <a:rPr lang="en-US" sz="2000" dirty="0" err="1"/>
              <a:t>Zelle</a:t>
            </a:r>
            <a:r>
              <a:rPr lang="en-US" sz="2000" dirty="0"/>
              <a:t>, Paytm). Users can link their bank accounts or credit/debit cards to the app to transfer funds easily. Many mobile payment apps offer social features, allowing users to split bills, request money, or make group payments.</a:t>
            </a:r>
          </a:p>
          <a:p>
            <a:pPr marL="342900" indent="-342900" algn="just">
              <a:buFont typeface="Wingdings" panose="05000000000000000000" pitchFamily="2" charset="2"/>
              <a:buChar char="Ø"/>
            </a:pPr>
            <a:r>
              <a:rPr lang="en-US" sz="2000" b="1" dirty="0"/>
              <a:t>Peer-to-peer (P2P) payments </a:t>
            </a:r>
            <a:r>
              <a:rPr lang="en-US" sz="2000" dirty="0"/>
              <a:t>are simplified by using contact information (phone number, email address) rather than traditional banking details.</a:t>
            </a:r>
          </a:p>
          <a:p>
            <a:endParaRPr lang="en-SI" dirty="0"/>
          </a:p>
          <a:p>
            <a:endParaRPr lang="en-SI" dirty="0"/>
          </a:p>
        </p:txBody>
      </p:sp>
    </p:spTree>
    <p:extLst>
      <p:ext uri="{BB962C8B-B14F-4D97-AF65-F5344CB8AC3E}">
        <p14:creationId xmlns:p14="http://schemas.microsoft.com/office/powerpoint/2010/main" val="61337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2.3 Digital Payment Systems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4955203"/>
          </a:xfrm>
          <a:prstGeom prst="rect">
            <a:avLst/>
          </a:prstGeom>
          <a:noFill/>
        </p:spPr>
        <p:txBody>
          <a:bodyPr wrap="square">
            <a:spAutoFit/>
          </a:bodyPr>
          <a:lstStyle/>
          <a:p>
            <a:pPr marL="342900" indent="-342900" algn="just">
              <a:buFont typeface="Wingdings" panose="05000000000000000000" pitchFamily="2" charset="2"/>
              <a:buChar char="Ø"/>
            </a:pPr>
            <a:r>
              <a:rPr lang="en-US" sz="2000" b="1" dirty="0"/>
              <a:t>Contactless Payments </a:t>
            </a:r>
            <a:r>
              <a:rPr lang="en-US" sz="2000" dirty="0"/>
              <a:t>involve using technology like near-field communication (NFC) to enable transactions without physical contact between the payment device (card, smartphone, wearable) and the point-of-sale terminal (contactless credit/debit cards, mobile payment apps). Contactless payments are faster than traditional card swiping or chip-insertion methods, reducing transaction times.</a:t>
            </a:r>
          </a:p>
          <a:p>
            <a:pPr marL="342900" indent="-342900" algn="just">
              <a:buFont typeface="Wingdings" panose="05000000000000000000" pitchFamily="2" charset="2"/>
              <a:buChar char="Ø"/>
            </a:pPr>
            <a:r>
              <a:rPr lang="en-US" sz="2000" b="1" dirty="0"/>
              <a:t>Cryptocurrency Payments: </a:t>
            </a:r>
            <a:r>
              <a:rPr lang="en-US" sz="2000" dirty="0"/>
              <a:t>Cryptocurrencies like Bitcoin, Ethereum, and others can be used for digital transactions (Bitcoin, Ethereum, Litecoin). Cryptocurrency payments provide a decentralized and borderless way to transfer </a:t>
            </a:r>
            <a:r>
              <a:rPr lang="en-US" sz="2000" dirty="0" err="1"/>
              <a:t>value.Transactions</a:t>
            </a:r>
            <a:r>
              <a:rPr lang="en-US" sz="2000" dirty="0"/>
              <a:t> can be completed quickly, often with lower fees compared to traditional banking systems. Cryptocurrencies can be used for international transactions without the need for currency conversions.</a:t>
            </a:r>
          </a:p>
          <a:p>
            <a:pPr marL="342900" indent="-342900" algn="just">
              <a:buFont typeface="Wingdings" panose="05000000000000000000" pitchFamily="2" charset="2"/>
              <a:buChar char="Ø"/>
            </a:pPr>
            <a:r>
              <a:rPr lang="en-US" sz="2000" b="1" dirty="0"/>
              <a:t>QR Code Payments </a:t>
            </a:r>
            <a:r>
              <a:rPr lang="en-US" sz="2000" dirty="0"/>
              <a:t>involve scanning a QR code presented by the payee to initiate a transaction (QR code-based payment apps like Alipay, WeChat Pay). Users can make payments by simply scanning a QR code using their mobile </a:t>
            </a:r>
            <a:r>
              <a:rPr lang="en-US" sz="2000" dirty="0" err="1"/>
              <a:t>devices.Merchants</a:t>
            </a:r>
            <a:r>
              <a:rPr lang="en-US" sz="2000" dirty="0"/>
              <a:t> can easily display QR codes for customers to scan, facilitating quick and secure transactions.</a:t>
            </a:r>
          </a:p>
          <a:p>
            <a:endParaRPr lang="en-SI" dirty="0"/>
          </a:p>
          <a:p>
            <a:endParaRPr lang="en-SI" dirty="0"/>
          </a:p>
        </p:txBody>
      </p:sp>
    </p:spTree>
    <p:extLst>
      <p:ext uri="{BB962C8B-B14F-4D97-AF65-F5344CB8AC3E}">
        <p14:creationId xmlns:p14="http://schemas.microsoft.com/office/powerpoint/2010/main" val="34738654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2.4 </a:t>
            </a:r>
            <a:r>
              <a:rPr lang="en-US" sz="2400" b="0" dirty="0"/>
              <a:t>Security Measures in Digital Banking</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4955203"/>
          </a:xfrm>
          <a:prstGeom prst="rect">
            <a:avLst/>
          </a:prstGeom>
          <a:noFill/>
        </p:spPr>
        <p:txBody>
          <a:bodyPr wrap="square">
            <a:spAutoFit/>
          </a:bodyPr>
          <a:lstStyle/>
          <a:p>
            <a:pPr algn="just"/>
            <a:r>
              <a:rPr lang="en-US" sz="2000" dirty="0"/>
              <a:t>Financial institutions implement a variety of security measures to safeguard users' financial data and transactions, recognizing the critical need for robust protection in the digital age. </a:t>
            </a:r>
          </a:p>
          <a:p>
            <a:pPr algn="just"/>
            <a:endParaRPr lang="en-US" sz="2000" dirty="0"/>
          </a:p>
          <a:p>
            <a:pPr marL="342900" indent="-342900" algn="just">
              <a:buFont typeface="Wingdings" panose="05000000000000000000" pitchFamily="2" charset="2"/>
              <a:buChar char="Ø"/>
            </a:pPr>
            <a:r>
              <a:rPr lang="en-US" sz="2000" b="1" dirty="0"/>
              <a:t>Encryption: </a:t>
            </a:r>
            <a:r>
              <a:rPr lang="en-US" sz="2000" dirty="0"/>
              <a:t>Secure Sockets Layer (SSL) or Transport Layer Security (TLS) encryption is used to encrypt data transmitted between the user's device and the financial institution's servers. This ensures that sensitive information, such as login credentials and transaction details, remains confidential during transit.</a:t>
            </a:r>
          </a:p>
          <a:p>
            <a:pPr marL="342900" indent="-342900" algn="just">
              <a:buFont typeface="Wingdings" panose="05000000000000000000" pitchFamily="2" charset="2"/>
              <a:buChar char="Ø"/>
            </a:pPr>
            <a:r>
              <a:rPr lang="en-US" sz="2000" b="1" dirty="0"/>
              <a:t>Two-Factor Authentication (2FA): </a:t>
            </a:r>
            <a:r>
              <a:rPr lang="en-US" sz="2000" dirty="0"/>
              <a:t>Users are required to provide two or more forms of identification before accessing their accounts. This often involves something the user knows (e.g., password), something they have (e.g., a mobile device for receiving a one-time code), or something they are (e.g., biometric data like fingerprints or facial recognition).</a:t>
            </a:r>
          </a:p>
          <a:p>
            <a:pPr marL="342900" indent="-342900" algn="just">
              <a:buFont typeface="Wingdings" panose="05000000000000000000" pitchFamily="2" charset="2"/>
              <a:buChar char="Ø"/>
            </a:pPr>
            <a:r>
              <a:rPr lang="en-US" sz="2000" b="1" dirty="0"/>
              <a:t>Card Tokenization: </a:t>
            </a:r>
            <a:r>
              <a:rPr lang="en-US" sz="2000" dirty="0"/>
              <a:t>For card transactions, financial institutions use tokenization to replace sensitive card information with a unique token. Even if intercepted, the token holds no value and cannot be used for unauthorized transactions.</a:t>
            </a:r>
          </a:p>
          <a:p>
            <a:endParaRPr lang="en-SI" dirty="0"/>
          </a:p>
          <a:p>
            <a:endParaRPr lang="en-SI" dirty="0"/>
          </a:p>
        </p:txBody>
      </p:sp>
    </p:spTree>
    <p:extLst>
      <p:ext uri="{BB962C8B-B14F-4D97-AF65-F5344CB8AC3E}">
        <p14:creationId xmlns:p14="http://schemas.microsoft.com/office/powerpoint/2010/main" val="4135714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r>
              <a:rPr lang="en-US" sz="2400" dirty="0"/>
              <a:t>Digital Banking and Payment Systems</a:t>
            </a:r>
            <a:endParaRPr lang="en-SI" sz="2400" dirty="0"/>
          </a:p>
          <a:p>
            <a:r>
              <a:rPr lang="en-SI" sz="2400" b="0" dirty="0"/>
              <a:t>2.4 </a:t>
            </a:r>
            <a:r>
              <a:rPr lang="en-US" sz="2400" b="0" dirty="0"/>
              <a:t>Security Measures in Digital Banking</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4985980"/>
          </a:xfrm>
          <a:prstGeom prst="rect">
            <a:avLst/>
          </a:prstGeom>
          <a:noFill/>
        </p:spPr>
        <p:txBody>
          <a:bodyPr wrap="square">
            <a:spAutoFit/>
          </a:bodyPr>
          <a:lstStyle/>
          <a:p>
            <a:pPr marL="342900" indent="-342900" algn="just">
              <a:buFont typeface="Wingdings" panose="05000000000000000000" pitchFamily="2" charset="2"/>
              <a:buChar char="Ø"/>
            </a:pPr>
            <a:r>
              <a:rPr lang="en-US" sz="2000" b="1" dirty="0"/>
              <a:t>Fingerprint and Facial Recognition: </a:t>
            </a:r>
            <a:r>
              <a:rPr lang="en-US" sz="2000" dirty="0"/>
              <a:t>Mobile banking apps and other digital platforms often utilize biometric authentication, such as fingerprint scanning or facial recognition, to enhance the security of account access. Biometrics add an additional layer of protection beyond traditional passwords.</a:t>
            </a:r>
          </a:p>
          <a:p>
            <a:pPr marL="342900" indent="-342900" algn="just">
              <a:buFont typeface="Wingdings" panose="05000000000000000000" pitchFamily="2" charset="2"/>
              <a:buChar char="Ø"/>
            </a:pPr>
            <a:r>
              <a:rPr lang="en-US" sz="2000" b="1" dirty="0"/>
              <a:t>Behavioral Analytics: </a:t>
            </a:r>
            <a:r>
              <a:rPr lang="en-US" sz="2000" dirty="0"/>
              <a:t>Financial institutions employ sophisticated systems that analyze user behavior to identify irregularities. Unusual transaction patterns, login attempts from unfamiliar locations, or deviations from typical spending habits can trigger alerts for further investigation.</a:t>
            </a:r>
          </a:p>
          <a:p>
            <a:pPr marL="342900" indent="-342900" algn="just">
              <a:buFont typeface="Wingdings" panose="05000000000000000000" pitchFamily="2" charset="2"/>
              <a:buChar char="Ø"/>
            </a:pPr>
            <a:r>
              <a:rPr lang="en-US" sz="2000" b="1" dirty="0"/>
              <a:t>Device Fingerprinting</a:t>
            </a:r>
            <a:r>
              <a:rPr lang="en-US" sz="2000" dirty="0"/>
              <a:t>: Financial institutions analyze unique characteristics of users' devices, creating a digital fingerprint. This helps in recognizing and authenticating devices used for accessing accounts. Unrecognized devices may trigger additional security checks.</a:t>
            </a:r>
          </a:p>
          <a:p>
            <a:pPr marL="342900" indent="-342900" algn="just">
              <a:buFont typeface="Wingdings" panose="05000000000000000000" pitchFamily="2" charset="2"/>
              <a:buChar char="Ø"/>
            </a:pPr>
            <a:r>
              <a:rPr lang="en-US" sz="2000" b="1" dirty="0"/>
              <a:t>Firewalls:</a:t>
            </a:r>
            <a:r>
              <a:rPr lang="en-US" sz="2000" dirty="0"/>
              <a:t> Robust firewalls are implemented to monitor and control incoming and outgoing network traffic, preventing unauthorized access and protecting against cyber threats.</a:t>
            </a:r>
          </a:p>
          <a:p>
            <a:pPr marL="342900" indent="-342900">
              <a:buFont typeface="Wingdings" panose="05000000000000000000" pitchFamily="2" charset="2"/>
              <a:buChar char="Ø"/>
            </a:pPr>
            <a:r>
              <a:rPr lang="en-US" sz="2000" b="1" dirty="0"/>
              <a:t>Intrusion Detection Systems (IDS): </a:t>
            </a:r>
            <a:r>
              <a:rPr lang="en-US" sz="2000" dirty="0"/>
              <a:t>IDS actively monitors network or system activities for suspicious behavior or security policy violations and alerts administrators or triggers automated responses.</a:t>
            </a:r>
            <a:endParaRPr lang="en-SI" sz="2000" dirty="0"/>
          </a:p>
          <a:p>
            <a:endParaRPr lang="en-SI" dirty="0"/>
          </a:p>
        </p:txBody>
      </p:sp>
    </p:spTree>
    <p:extLst>
      <p:ext uri="{BB962C8B-B14F-4D97-AF65-F5344CB8AC3E}">
        <p14:creationId xmlns:p14="http://schemas.microsoft.com/office/powerpoint/2010/main" val="373527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Index</a:t>
            </a:r>
            <a:endParaRPr lang="en-GB"/>
          </a:p>
        </p:txBody>
      </p:sp>
      <p:sp>
        <p:nvSpPr>
          <p:cNvPr id="13" name="Elipse 12">
            <a:extLst>
              <a:ext uri="{FF2B5EF4-FFF2-40B4-BE49-F238E27FC236}">
                <a16:creationId xmlns:a16="http://schemas.microsoft.com/office/drawing/2014/main" id="{2DA81C80-FC7D-0220-CF70-D4F0B7479F9C}"/>
              </a:ext>
            </a:extLst>
          </p:cNvPr>
          <p:cNvSpPr/>
          <p:nvPr/>
        </p:nvSpPr>
        <p:spPr>
          <a:xfrm>
            <a:off x="542494" y="2151561"/>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Elipse 14">
            <a:extLst>
              <a:ext uri="{FF2B5EF4-FFF2-40B4-BE49-F238E27FC236}">
                <a16:creationId xmlns:a16="http://schemas.microsoft.com/office/drawing/2014/main" id="{B4856BBC-5D8A-A31B-696E-4115769C93A8}"/>
              </a:ext>
            </a:extLst>
          </p:cNvPr>
          <p:cNvSpPr/>
          <p:nvPr/>
        </p:nvSpPr>
        <p:spPr>
          <a:xfrm>
            <a:off x="542494" y="3303000"/>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Elipse 15">
            <a:extLst>
              <a:ext uri="{FF2B5EF4-FFF2-40B4-BE49-F238E27FC236}">
                <a16:creationId xmlns:a16="http://schemas.microsoft.com/office/drawing/2014/main" id="{D53235DE-1AFB-4328-B1BA-29AEA5054E67}"/>
              </a:ext>
            </a:extLst>
          </p:cNvPr>
          <p:cNvSpPr/>
          <p:nvPr/>
        </p:nvSpPr>
        <p:spPr>
          <a:xfrm>
            <a:off x="542494" y="4454439"/>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Marcador de contenido 2">
            <a:extLst>
              <a:ext uri="{FF2B5EF4-FFF2-40B4-BE49-F238E27FC236}">
                <a16:creationId xmlns:a16="http://schemas.microsoft.com/office/drawing/2014/main" id="{D076112B-2609-EE1D-34D8-E2BCE9E11BFE}"/>
              </a:ext>
            </a:extLst>
          </p:cNvPr>
          <p:cNvSpPr txBox="1">
            <a:spLocks/>
          </p:cNvSpPr>
          <p:nvPr/>
        </p:nvSpPr>
        <p:spPr>
          <a:xfrm>
            <a:off x="1013011" y="4381305"/>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a:t>
            </a:r>
            <a:r>
              <a:rPr lang="es-ES" sz="2400" b="1" dirty="0"/>
              <a:t> 3. </a:t>
            </a:r>
            <a:r>
              <a:rPr lang="en-US" sz="2400" dirty="0"/>
              <a:t>Budgeting and Expense Tracking Tools</a:t>
            </a:r>
            <a:endParaRPr lang="es-ES" sz="2400" dirty="0"/>
          </a:p>
        </p:txBody>
      </p:sp>
      <p:pic>
        <p:nvPicPr>
          <p:cNvPr id="5" name="Imagen 4" descr="Imagen que contiene lego, juguete, hombre&#10;&#10;Descripción generada automáticamente">
            <a:extLst>
              <a:ext uri="{FF2B5EF4-FFF2-40B4-BE49-F238E27FC236}">
                <a16:creationId xmlns:a16="http://schemas.microsoft.com/office/drawing/2014/main" id="{E994BF6D-8ED7-D4D0-E4C0-C4BAA243DB53}"/>
              </a:ext>
            </a:extLst>
          </p:cNvPr>
          <p:cNvPicPr>
            <a:picLocks noChangeAspect="1"/>
          </p:cNvPicPr>
          <p:nvPr/>
        </p:nvPicPr>
        <p:blipFill rotWithShape="1">
          <a:blip r:embed="rId2">
            <a:extLst>
              <a:ext uri="{28A0092B-C50C-407E-A947-70E740481C1C}">
                <a14:useLocalDpi xmlns:a14="http://schemas.microsoft.com/office/drawing/2010/main" val="0"/>
              </a:ext>
            </a:extLst>
          </a:blip>
          <a:srcRect l="9946" r="9414"/>
          <a:stretch/>
        </p:blipFill>
        <p:spPr>
          <a:xfrm>
            <a:off x="7321363" y="1919453"/>
            <a:ext cx="4328143" cy="3019094"/>
          </a:xfrm>
          <a:prstGeom prst="rect">
            <a:avLst/>
          </a:prstGeom>
        </p:spPr>
      </p:pic>
      <p:sp>
        <p:nvSpPr>
          <p:cNvPr id="6" name="Marcador de contenido 2">
            <a:extLst>
              <a:ext uri="{FF2B5EF4-FFF2-40B4-BE49-F238E27FC236}">
                <a16:creationId xmlns:a16="http://schemas.microsoft.com/office/drawing/2014/main" id="{0099C590-613D-734B-7CD3-4AA4C86B8601}"/>
              </a:ext>
            </a:extLst>
          </p:cNvPr>
          <p:cNvSpPr txBox="1">
            <a:spLocks/>
          </p:cNvSpPr>
          <p:nvPr/>
        </p:nvSpPr>
        <p:spPr>
          <a:xfrm>
            <a:off x="1013012" y="3227524"/>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a:t>
            </a:r>
            <a:r>
              <a:rPr lang="es-ES" sz="2400" b="1" dirty="0"/>
              <a:t> 2. </a:t>
            </a:r>
            <a:r>
              <a:rPr lang="en-US" sz="2400" dirty="0"/>
              <a:t>Digital Banking and Payment Systems</a:t>
            </a:r>
            <a:endParaRPr lang="es-ES" sz="2400" dirty="0"/>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2073743"/>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b="1" dirty="0" err="1"/>
              <a:t>Unit</a:t>
            </a:r>
            <a:r>
              <a:rPr lang="es-ES" sz="2400" b="1" dirty="0"/>
              <a:t> 1. </a:t>
            </a:r>
            <a:r>
              <a:rPr lang="es-ES" sz="2400" dirty="0" err="1"/>
              <a:t>Introduction</a:t>
            </a:r>
            <a:r>
              <a:rPr lang="es-ES" sz="2400" dirty="0"/>
              <a:t> </a:t>
            </a:r>
            <a:r>
              <a:rPr lang="es-ES" sz="2400" dirty="0" err="1"/>
              <a:t>to</a:t>
            </a:r>
            <a:r>
              <a:rPr lang="es-ES" sz="2400" dirty="0"/>
              <a:t> Digital </a:t>
            </a:r>
            <a:r>
              <a:rPr lang="es-ES" sz="2400" dirty="0" err="1"/>
              <a:t>Financial</a:t>
            </a:r>
            <a:r>
              <a:rPr lang="es-ES" sz="2400" dirty="0"/>
              <a:t> Management</a:t>
            </a:r>
          </a:p>
        </p:txBody>
      </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Summing up</a:t>
            </a:r>
            <a:endParaRPr lang="en-GB"/>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2100918"/>
            <a:ext cx="3434702" cy="1079732"/>
          </a:xfrm>
        </p:spPr>
        <p:txBody>
          <a:bodyPr/>
          <a:lstStyle/>
          <a:p>
            <a:r>
              <a:rPr lang="en-SI" dirty="0"/>
              <a:t>Online Banking Services</a:t>
            </a:r>
            <a:endParaRPr lang="en-GB" dirty="0"/>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a:extLst>
              <a:ext uri="{28A0092B-C50C-407E-A947-70E740481C1C}">
                <a14:useLocalDpi xmlns:a14="http://schemas.microsoft.com/office/drawing/2010/main" val="0"/>
              </a:ext>
            </a:extLst>
          </a:blip>
          <a:srcRect l="18429" r="18949"/>
          <a:stretch/>
        </p:blipFill>
        <p:spPr>
          <a:xfrm>
            <a:off x="4836948" y="2434466"/>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3"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SI" dirty="0"/>
              <a:t>Mobile Banking Applications</a:t>
            </a:r>
            <a:r>
              <a:rPr lang="es-ES" dirty="0"/>
              <a:t> </a:t>
            </a:r>
            <a:endParaRPr lang="en-GB" dirty="0"/>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2100918"/>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SI" dirty="0"/>
              <a:t>Digital Payment Systems</a:t>
            </a:r>
            <a:endParaRPr lang="en-GB" dirty="0"/>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Security Measures in Digital Banking</a:t>
            </a:r>
            <a:endParaRPr lang="en-GB"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33689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32801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1654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r>
              <a:rPr lang="en-SI" sz="2400" dirty="0"/>
              <a:t>3. </a:t>
            </a:r>
            <a:r>
              <a:rPr lang="en-US" sz="2400" dirty="0"/>
              <a:t>Budgeting and Expense Tracking Tools</a:t>
            </a:r>
            <a:endParaRPr lang="en-SI" sz="2400" dirty="0"/>
          </a:p>
          <a:p>
            <a:r>
              <a:rPr lang="en-SI" sz="2400" b="0" dirty="0"/>
              <a:t>3.1 Introduction to digital budgeting</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4580"/>
            <a:ext cx="10605023" cy="4678204"/>
          </a:xfrm>
          <a:prstGeom prst="rect">
            <a:avLst/>
          </a:prstGeom>
          <a:noFill/>
        </p:spPr>
        <p:txBody>
          <a:bodyPr wrap="square">
            <a:spAutoFit/>
          </a:bodyPr>
          <a:lstStyle/>
          <a:p>
            <a:pPr algn="just"/>
            <a:r>
              <a:rPr lang="en-US" sz="2000" dirty="0"/>
              <a:t>Budgeting is a fundamental concept in financial management that involves planning, organizing, and controlling financial resources. It is the process of creating a detailed plan that outlines expected income and expenses over a specific period. The primary goals of budgeting include:</a:t>
            </a:r>
          </a:p>
          <a:p>
            <a:pPr algn="just"/>
            <a:endParaRPr lang="en-US" sz="2000" dirty="0"/>
          </a:p>
          <a:p>
            <a:pPr marL="342900" indent="-342900" algn="just">
              <a:buFont typeface="Wingdings" panose="05000000000000000000" pitchFamily="2" charset="2"/>
              <a:buChar char="Ø"/>
            </a:pPr>
            <a:r>
              <a:rPr lang="en-US" sz="2000" b="1" dirty="0"/>
              <a:t>Financial Planning: </a:t>
            </a:r>
            <a:r>
              <a:rPr lang="en-US" sz="2000" dirty="0"/>
              <a:t>Budgets help individuals and businesses set financial goals, allocate resources efficiently, and plan for future expenses and income.</a:t>
            </a:r>
          </a:p>
          <a:p>
            <a:pPr marL="342900" indent="-342900" algn="just">
              <a:buFont typeface="Wingdings" panose="05000000000000000000" pitchFamily="2" charset="2"/>
              <a:buChar char="Ø"/>
            </a:pPr>
            <a:r>
              <a:rPr lang="en-US" sz="2000" b="1" dirty="0"/>
              <a:t>Expense Control: </a:t>
            </a:r>
            <a:r>
              <a:rPr lang="en-US" sz="2000" dirty="0"/>
              <a:t>Budgets provide a framework for controlling spending, preventing overspending, and ensuring that resources are allocated to essential needs.</a:t>
            </a:r>
          </a:p>
          <a:p>
            <a:pPr marL="342900" indent="-342900" algn="just">
              <a:buFont typeface="Wingdings" panose="05000000000000000000" pitchFamily="2" charset="2"/>
              <a:buChar char="Ø"/>
            </a:pPr>
            <a:r>
              <a:rPr lang="en-US" sz="2000" b="1" dirty="0"/>
              <a:t>Savings and Investments: </a:t>
            </a:r>
            <a:r>
              <a:rPr lang="en-US" sz="2000" dirty="0"/>
              <a:t>Budgets allocate funds for savings and investments, fostering financial stability and growth over time.</a:t>
            </a:r>
          </a:p>
          <a:p>
            <a:pPr marL="342900" indent="-342900" algn="just">
              <a:buFont typeface="Wingdings" panose="05000000000000000000" pitchFamily="2" charset="2"/>
              <a:buChar char="Ø"/>
            </a:pPr>
            <a:r>
              <a:rPr lang="en-US" sz="2000" b="1" dirty="0"/>
              <a:t>Debt Management: </a:t>
            </a:r>
            <a:r>
              <a:rPr lang="en-US" sz="2000" dirty="0"/>
              <a:t>Budgets assist in managing debt by identifying areas for debt repayment and preventing the accumulation of additional debt.</a:t>
            </a:r>
            <a:endParaRPr lang="en-SI" sz="2000" dirty="0"/>
          </a:p>
          <a:p>
            <a:pPr marL="342900" indent="-342900" algn="just">
              <a:buFont typeface="Wingdings" panose="05000000000000000000" pitchFamily="2" charset="2"/>
              <a:buChar char="Ø"/>
            </a:pPr>
            <a:r>
              <a:rPr lang="en-US" sz="2000" b="1" dirty="0"/>
              <a:t>Financial Awareness: </a:t>
            </a:r>
            <a:r>
              <a:rPr lang="en-US" sz="2000" dirty="0"/>
              <a:t>Budgeting encourages awareness of financial habits, allowing individuals to make informed decisions about their money.</a:t>
            </a:r>
          </a:p>
          <a:p>
            <a:endParaRPr lang="en-SI" dirty="0"/>
          </a:p>
        </p:txBody>
      </p:sp>
    </p:spTree>
    <p:extLst>
      <p:ext uri="{BB962C8B-B14F-4D97-AF65-F5344CB8AC3E}">
        <p14:creationId xmlns:p14="http://schemas.microsoft.com/office/powerpoint/2010/main" val="3261846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r>
              <a:rPr lang="en-SI" sz="2400" dirty="0"/>
              <a:t>3. </a:t>
            </a:r>
            <a:r>
              <a:rPr lang="en-US" sz="2400" dirty="0"/>
              <a:t>Budgeting and Expense Tracking Tools</a:t>
            </a:r>
            <a:endParaRPr lang="en-SI" sz="2400" dirty="0"/>
          </a:p>
          <a:p>
            <a:r>
              <a:rPr lang="en-SI" sz="2400" b="0" dirty="0"/>
              <a:t>3.2 Expense tracking apps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455606"/>
            <a:ext cx="10605023" cy="4985980"/>
          </a:xfrm>
          <a:prstGeom prst="rect">
            <a:avLst/>
          </a:prstGeom>
          <a:noFill/>
        </p:spPr>
        <p:txBody>
          <a:bodyPr wrap="square">
            <a:spAutoFit/>
          </a:bodyPr>
          <a:lstStyle/>
          <a:p>
            <a:pPr algn="just"/>
            <a:r>
              <a:rPr lang="en-US" sz="2000" b="1" u="sng" dirty="0"/>
              <a:t>Importance of Budgeting in Financial Management:</a:t>
            </a:r>
          </a:p>
          <a:p>
            <a:pPr marL="342900" indent="-342900" algn="just">
              <a:buFont typeface="Wingdings" panose="05000000000000000000" pitchFamily="2" charset="2"/>
              <a:buChar char="Ø"/>
            </a:pPr>
            <a:r>
              <a:rPr lang="en-US" sz="2000" b="1" dirty="0"/>
              <a:t>Financial Discipline: </a:t>
            </a:r>
            <a:r>
              <a:rPr lang="en-US" sz="2000" dirty="0"/>
              <a:t>Budgeting instills financial discipline by promoting conscious spending and saving habits.</a:t>
            </a:r>
          </a:p>
          <a:p>
            <a:pPr marL="342900" indent="-342900" algn="just">
              <a:buFont typeface="Wingdings" panose="05000000000000000000" pitchFamily="2" charset="2"/>
              <a:buChar char="Ø"/>
            </a:pPr>
            <a:r>
              <a:rPr lang="en-US" sz="2000" b="1" dirty="0"/>
              <a:t>Goal Achievement: </a:t>
            </a:r>
            <a:r>
              <a:rPr lang="en-US" sz="2000" dirty="0"/>
              <a:t>Budgets help individuals and businesses work towards specific financial goals, such as saving for a home, education, or retirement.</a:t>
            </a:r>
          </a:p>
          <a:p>
            <a:pPr marL="342900" indent="-342900" algn="just">
              <a:buFont typeface="Wingdings" panose="05000000000000000000" pitchFamily="2" charset="2"/>
              <a:buChar char="Ø"/>
            </a:pPr>
            <a:r>
              <a:rPr lang="en-US" sz="2000" b="1" dirty="0"/>
              <a:t>Emergency Preparedness: </a:t>
            </a:r>
            <a:r>
              <a:rPr lang="en-US" sz="2000" dirty="0"/>
              <a:t>Having a budget allows for the creation of emergency funds, ensuring financial stability during unexpected expenses or crises.</a:t>
            </a:r>
          </a:p>
          <a:p>
            <a:pPr marL="342900" indent="-342900" algn="just">
              <a:buFont typeface="Wingdings" panose="05000000000000000000" pitchFamily="2" charset="2"/>
              <a:buChar char="Ø"/>
            </a:pPr>
            <a:r>
              <a:rPr lang="en-US" sz="2000" b="1" dirty="0"/>
              <a:t>Debt Reduction: </a:t>
            </a:r>
            <a:r>
              <a:rPr lang="en-US" sz="2000" dirty="0"/>
              <a:t>Budgets assist in managing and reducing debt by allocating funds for debt repayment and avoiding unnecessary borrowing.</a:t>
            </a:r>
          </a:p>
          <a:p>
            <a:pPr marL="342900" indent="-342900" algn="just">
              <a:buFont typeface="Wingdings" panose="05000000000000000000" pitchFamily="2" charset="2"/>
              <a:buChar char="Ø"/>
            </a:pPr>
            <a:r>
              <a:rPr lang="en-US" sz="2000" b="1" dirty="0"/>
              <a:t>Resource Allocation: </a:t>
            </a:r>
            <a:r>
              <a:rPr lang="en-US" sz="2000" dirty="0"/>
              <a:t>Budgets enable efficient allocation of resources, ensuring that funds are directed towards priority areas and avoiding wasteful spending.</a:t>
            </a:r>
          </a:p>
          <a:p>
            <a:pPr marL="342900" indent="-342900" algn="just">
              <a:buFont typeface="Wingdings" panose="05000000000000000000" pitchFamily="2" charset="2"/>
              <a:buChar char="Ø"/>
            </a:pPr>
            <a:r>
              <a:rPr lang="en-US" sz="2000" b="1" dirty="0"/>
              <a:t>Improved Financial Decision-Making: </a:t>
            </a:r>
            <a:r>
              <a:rPr lang="en-US" sz="2000" dirty="0"/>
              <a:t>Budgeting provides a clear picture of financial resources and obligations, facilitating informed decision-making.</a:t>
            </a:r>
          </a:p>
          <a:p>
            <a:pPr marL="342900" indent="-342900" algn="just">
              <a:buFont typeface="Wingdings" panose="05000000000000000000" pitchFamily="2" charset="2"/>
              <a:buChar char="Ø"/>
            </a:pPr>
            <a:r>
              <a:rPr lang="en-US" sz="2000" b="1" dirty="0"/>
              <a:t>Financial Awareness: </a:t>
            </a:r>
            <a:r>
              <a:rPr lang="en-US" sz="2000" dirty="0"/>
              <a:t>The process of creating and adhering to a budget increases awareness of financial activities, helping individuals identify areas for improvement.</a:t>
            </a:r>
          </a:p>
          <a:p>
            <a:endParaRPr lang="en-SI" dirty="0"/>
          </a:p>
        </p:txBody>
      </p:sp>
    </p:spTree>
    <p:extLst>
      <p:ext uri="{BB962C8B-B14F-4D97-AF65-F5344CB8AC3E}">
        <p14:creationId xmlns:p14="http://schemas.microsoft.com/office/powerpoint/2010/main" val="368198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r>
              <a:rPr lang="en-SI" sz="2400" dirty="0"/>
              <a:t>3. </a:t>
            </a:r>
            <a:r>
              <a:rPr lang="en-US" sz="2400" dirty="0"/>
              <a:t>Budgeting and Expense Tracking Tools</a:t>
            </a:r>
            <a:endParaRPr lang="en-SI" sz="2400" dirty="0"/>
          </a:p>
          <a:p>
            <a:r>
              <a:rPr lang="en-SI" sz="2400" b="0" dirty="0"/>
              <a:t>3.3 </a:t>
            </a:r>
            <a:r>
              <a:rPr lang="en-US" sz="2400" b="0" dirty="0"/>
              <a:t>Digital Tools and Applications for Budgeting</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9468"/>
            <a:ext cx="10605023" cy="5078313"/>
          </a:xfrm>
          <a:prstGeom prst="rect">
            <a:avLst/>
          </a:prstGeom>
          <a:noFill/>
        </p:spPr>
        <p:txBody>
          <a:bodyPr wrap="square">
            <a:spAutoFit/>
          </a:bodyPr>
          <a:lstStyle/>
          <a:p>
            <a:pPr marL="285750" indent="-285750">
              <a:buFont typeface="Wingdings" panose="05000000000000000000" pitchFamily="2" charset="2"/>
              <a:buChar char="Ø"/>
            </a:pPr>
            <a:r>
              <a:rPr lang="en-US" b="1" dirty="0"/>
              <a:t>Mint</a:t>
            </a:r>
            <a:r>
              <a:rPr lang="en-US" dirty="0"/>
              <a:t> is a comprehensive personal finance app that tracks spending, creates budgets, and provides insights into financial habits. Mint automatically categorizes transactions, sends alerts for upcoming bills, and offers a holistic view of financial health.</a:t>
            </a:r>
          </a:p>
          <a:p>
            <a:pPr marL="285750" indent="-285750">
              <a:buFont typeface="Wingdings" panose="05000000000000000000" pitchFamily="2" charset="2"/>
              <a:buChar char="Ø"/>
            </a:pPr>
            <a:r>
              <a:rPr lang="en-US" b="1" dirty="0"/>
              <a:t>YNAB</a:t>
            </a:r>
            <a:r>
              <a:rPr lang="en-US" dirty="0"/>
              <a:t> (You Need a Budget) focuses on the philosophy of giving every dollar a job. It helps users allocate funds to specific purposes and adjust spending based on priorities. YNAB emphasizes proactive budgeting, encouraging users to plan for future expenses and build savings.</a:t>
            </a:r>
          </a:p>
          <a:p>
            <a:pPr marL="285750" indent="-285750">
              <a:buFont typeface="Wingdings" panose="05000000000000000000" pitchFamily="2" charset="2"/>
              <a:buChar char="Ø"/>
            </a:pPr>
            <a:r>
              <a:rPr lang="en-US" b="1" dirty="0" err="1"/>
              <a:t>PocketGuard</a:t>
            </a:r>
            <a:r>
              <a:rPr lang="en-US" dirty="0"/>
              <a:t> offers real-time tracking of spending and savings goals, as well as insights into disposable income. Users can set budgetary limits, track bills, and receive alerts for potential overspending.</a:t>
            </a:r>
          </a:p>
          <a:p>
            <a:pPr marL="285750" indent="-285750">
              <a:buFont typeface="Wingdings" panose="05000000000000000000" pitchFamily="2" charset="2"/>
              <a:buChar char="Ø"/>
            </a:pPr>
            <a:r>
              <a:rPr lang="en-US" b="1" dirty="0" err="1"/>
              <a:t>EveryDollar</a:t>
            </a:r>
            <a:r>
              <a:rPr lang="en-US" dirty="0"/>
              <a:t> is a zero-based budgeting tool that allocates every dollar to a specific category. It also integrates with Dave Ramsey's financial principles. Users can plan for future expenses, track spending, and adjust budgets as needed.</a:t>
            </a:r>
            <a:endParaRPr lang="en-SI" dirty="0"/>
          </a:p>
          <a:p>
            <a:pPr marL="285750" indent="-285750">
              <a:buFont typeface="Wingdings" panose="05000000000000000000" pitchFamily="2" charset="2"/>
              <a:buChar char="Ø"/>
            </a:pPr>
            <a:r>
              <a:rPr lang="en-US" b="1" dirty="0"/>
              <a:t>Personal Capital </a:t>
            </a:r>
            <a:r>
              <a:rPr lang="en-US" dirty="0"/>
              <a:t>provides tools for budgeting, expense tracking, and investment management. It offers a holistic view of financial portfolios. Users can monitor net worth, analyze investment performance, and plan for retirement.</a:t>
            </a:r>
          </a:p>
          <a:p>
            <a:pPr marL="285750" indent="-285750">
              <a:buFont typeface="Wingdings" panose="05000000000000000000" pitchFamily="2" charset="2"/>
              <a:buChar char="Ø"/>
            </a:pPr>
            <a:r>
              <a:rPr lang="en-US" b="1" dirty="0" err="1"/>
              <a:t>Goodbudget</a:t>
            </a:r>
            <a:r>
              <a:rPr lang="en-US" b="1" dirty="0"/>
              <a:t> </a:t>
            </a:r>
            <a:r>
              <a:rPr lang="en-US" dirty="0"/>
              <a:t>is based on the envelope budgeting system, allowing users to allocate funds to virtual envelopes for different spending categories. The app promotes visual budgeting, making it easy to track spending and avoid overspending in specific categories.</a:t>
            </a:r>
          </a:p>
          <a:p>
            <a:endParaRPr lang="en-US" dirty="0"/>
          </a:p>
        </p:txBody>
      </p:sp>
    </p:spTree>
    <p:extLst>
      <p:ext uri="{BB962C8B-B14F-4D97-AF65-F5344CB8AC3E}">
        <p14:creationId xmlns:p14="http://schemas.microsoft.com/office/powerpoint/2010/main" val="920273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pPr marL="457200" indent="-457200">
              <a:buAutoNum type="arabicPeriod" startAt="2"/>
            </a:pPr>
            <a:endParaRPr lang="en-SI" sz="2400" dirty="0"/>
          </a:p>
          <a:p>
            <a:r>
              <a:rPr lang="en-SI" sz="2400" dirty="0"/>
              <a:t>3. </a:t>
            </a:r>
            <a:r>
              <a:rPr lang="en-US" sz="2400" dirty="0"/>
              <a:t>Budgeting and Expense Tracking Tools</a:t>
            </a:r>
            <a:endParaRPr lang="en-SI" sz="2400" dirty="0"/>
          </a:p>
          <a:p>
            <a:r>
              <a:rPr lang="en-SI" sz="2400" b="0" dirty="0"/>
              <a:t>3.4 </a:t>
            </a:r>
            <a:r>
              <a:rPr lang="en-US" sz="2400" b="0" dirty="0"/>
              <a:t>Automating Budgeting and Expense Tracking</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algn="just"/>
            <a:endParaRPr lang="en-SI" b="1" dirty="0"/>
          </a:p>
          <a:p>
            <a:pPr algn="just"/>
            <a:endParaRPr lang="en-US" dirty="0"/>
          </a:p>
          <a:p>
            <a:pPr algn="just"/>
            <a:endParaRPr lang="en-SI" dirty="0"/>
          </a:p>
        </p:txBody>
      </p:sp>
      <p:sp>
        <p:nvSpPr>
          <p:cNvPr id="5" name="TextBox 4">
            <a:extLst>
              <a:ext uri="{FF2B5EF4-FFF2-40B4-BE49-F238E27FC236}">
                <a16:creationId xmlns:a16="http://schemas.microsoft.com/office/drawing/2014/main" id="{179C0341-DFC5-FECE-C9B5-77B3FB9742A6}"/>
              </a:ext>
            </a:extLst>
          </p:cNvPr>
          <p:cNvSpPr txBox="1"/>
          <p:nvPr/>
        </p:nvSpPr>
        <p:spPr>
          <a:xfrm>
            <a:off x="358350" y="1359468"/>
            <a:ext cx="10605023" cy="4247317"/>
          </a:xfrm>
          <a:prstGeom prst="rect">
            <a:avLst/>
          </a:prstGeom>
          <a:noFill/>
        </p:spPr>
        <p:txBody>
          <a:bodyPr wrap="square">
            <a:spAutoFit/>
          </a:bodyPr>
          <a:lstStyle/>
          <a:p>
            <a:pPr algn="just"/>
            <a:r>
              <a:rPr lang="en-US" dirty="0"/>
              <a:t>Automation tools and integrations with bank accounts and credit cards play a crucial role in streamlining the budgeting process for individuals and businesses alike. These tools make it easier to track expenses, categorize transactions, and stay informed about one's financial status in real-time.</a:t>
            </a:r>
            <a:endParaRPr lang="en-SI" dirty="0"/>
          </a:p>
          <a:p>
            <a:pPr algn="just"/>
            <a:endParaRPr lang="en-US" dirty="0"/>
          </a:p>
          <a:p>
            <a:pPr marL="285750" indent="-285750" algn="just">
              <a:buFont typeface="Wingdings" panose="05000000000000000000" pitchFamily="2" charset="2"/>
              <a:buChar char="Ø"/>
            </a:pPr>
            <a:r>
              <a:rPr lang="en-US" dirty="0"/>
              <a:t>They can automatically categorize transactions based on predefined rules or machine learning algorithms and recognize that a particular transaction is a grocery purchase, utility bill, or entertainment expense. </a:t>
            </a:r>
          </a:p>
          <a:p>
            <a:pPr marL="285750" indent="-285750" algn="just">
              <a:buFont typeface="Wingdings" panose="05000000000000000000" pitchFamily="2" charset="2"/>
              <a:buChar char="Ø"/>
            </a:pPr>
            <a:r>
              <a:rPr lang="en-US" dirty="0"/>
              <a:t>Integrations with bank accounts and credit cards allow users to receive real-time updates on their financial transactions. This helps individuals and businesses stay on top of their budgets and make informed financial decisions.</a:t>
            </a:r>
          </a:p>
          <a:p>
            <a:pPr marL="285750" indent="-285750" algn="just">
              <a:buFont typeface="Wingdings" panose="05000000000000000000" pitchFamily="2" charset="2"/>
              <a:buChar char="Ø"/>
            </a:pPr>
            <a:r>
              <a:rPr lang="en-US" dirty="0"/>
              <a:t>Some tools enable users to set up budget categories and allocate specific amounts to each category. This helps users manage their spending in real-time and avoid overspending in any particular category.</a:t>
            </a:r>
          </a:p>
          <a:p>
            <a:pPr marL="285750" indent="-285750" algn="just">
              <a:buFont typeface="Wingdings" panose="05000000000000000000" pitchFamily="2" charset="2"/>
              <a:buChar char="Ø"/>
            </a:pPr>
            <a:r>
              <a:rPr lang="en-US" dirty="0"/>
              <a:t>Many individuals and businesses have multiple bank accounts and credit cards. Automation tools can aggregate data from these various sources, providing a comprehensive overview of overall financial health.</a:t>
            </a:r>
          </a:p>
          <a:p>
            <a:pPr marL="285750" indent="-285750" algn="just">
              <a:buFont typeface="Wingdings" panose="05000000000000000000" pitchFamily="2" charset="2"/>
              <a:buChar char="Ø"/>
            </a:pPr>
            <a:r>
              <a:rPr lang="en-US" dirty="0"/>
              <a:t>Integration with tax preparation tools can streamline the process of gathering and categorizing tax-deductible expenses, making it easier for individuals and businesses to prepare for tax season.</a:t>
            </a:r>
          </a:p>
        </p:txBody>
      </p:sp>
    </p:spTree>
    <p:extLst>
      <p:ext uri="{BB962C8B-B14F-4D97-AF65-F5344CB8AC3E}">
        <p14:creationId xmlns:p14="http://schemas.microsoft.com/office/powerpoint/2010/main" val="2529949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dirty="0" err="1"/>
              <a:t>Summing</a:t>
            </a:r>
            <a:r>
              <a:rPr lang="es-ES" dirty="0"/>
              <a:t> up</a:t>
            </a:r>
            <a:endParaRPr lang="en-GB" dirty="0"/>
          </a:p>
        </p:txBody>
      </p:sp>
      <p:sp>
        <p:nvSpPr>
          <p:cNvPr id="3" name="Marcador de contenido 2">
            <a:extLst>
              <a:ext uri="{FF2B5EF4-FFF2-40B4-BE49-F238E27FC236}">
                <a16:creationId xmlns:a16="http://schemas.microsoft.com/office/drawing/2014/main" id="{6077EB7D-57A8-F393-18AE-C80E4EAE6DFB}"/>
              </a:ext>
            </a:extLst>
          </p:cNvPr>
          <p:cNvSpPr>
            <a:spLocks noGrp="1"/>
          </p:cNvSpPr>
          <p:nvPr>
            <p:ph sz="half" idx="2"/>
          </p:nvPr>
        </p:nvSpPr>
        <p:spPr>
          <a:xfrm>
            <a:off x="620413" y="2100918"/>
            <a:ext cx="3434702" cy="1079732"/>
          </a:xfrm>
        </p:spPr>
        <p:txBody>
          <a:bodyPr/>
          <a:lstStyle/>
          <a:p>
            <a:r>
              <a:rPr lang="es-ES" dirty="0" err="1"/>
              <a:t>Introduction</a:t>
            </a:r>
            <a:r>
              <a:rPr lang="es-ES" dirty="0"/>
              <a:t> </a:t>
            </a:r>
            <a:r>
              <a:rPr lang="es-ES" dirty="0" err="1"/>
              <a:t>to</a:t>
            </a:r>
            <a:r>
              <a:rPr lang="es-ES" dirty="0"/>
              <a:t> digital </a:t>
            </a:r>
            <a:r>
              <a:rPr lang="es-ES" dirty="0" err="1"/>
              <a:t>budgeting</a:t>
            </a:r>
            <a:endParaRPr lang="en-GB" dirty="0"/>
          </a:p>
        </p:txBody>
      </p:sp>
      <p:pic>
        <p:nvPicPr>
          <p:cNvPr id="4" name="Imagen 3" descr="Una caricatura de una persona&#10;&#10;Descripción generada automáticamente con confianza baja">
            <a:extLst>
              <a:ext uri="{FF2B5EF4-FFF2-40B4-BE49-F238E27FC236}">
                <a16:creationId xmlns:a16="http://schemas.microsoft.com/office/drawing/2014/main" id="{13B6953C-E60A-FCB1-E6B6-7E586A6C69D7}"/>
              </a:ext>
            </a:extLst>
          </p:cNvPr>
          <p:cNvPicPr>
            <a:picLocks noChangeAspect="1"/>
          </p:cNvPicPr>
          <p:nvPr/>
        </p:nvPicPr>
        <p:blipFill rotWithShape="1">
          <a:blip r:embed="rId2">
            <a:extLst>
              <a:ext uri="{28A0092B-C50C-407E-A947-70E740481C1C}">
                <a14:useLocalDpi xmlns:a14="http://schemas.microsoft.com/office/drawing/2010/main" val="0"/>
              </a:ext>
            </a:extLst>
          </a:blip>
          <a:srcRect l="18429" r="18949"/>
          <a:stretch/>
        </p:blipFill>
        <p:spPr>
          <a:xfrm>
            <a:off x="4836948" y="2434466"/>
            <a:ext cx="2815985" cy="2529475"/>
          </a:xfrm>
          <a:prstGeom prst="rect">
            <a:avLst/>
          </a:prstGeom>
        </p:spPr>
      </p:pic>
      <p:sp>
        <p:nvSpPr>
          <p:cNvPr id="5" name="Marcador de contenido 2">
            <a:extLst>
              <a:ext uri="{FF2B5EF4-FFF2-40B4-BE49-F238E27FC236}">
                <a16:creationId xmlns:a16="http://schemas.microsoft.com/office/drawing/2014/main" id="{C12C2FF4-CEE2-C5C3-7AFF-3927E2BD44C7}"/>
              </a:ext>
            </a:extLst>
          </p:cNvPr>
          <p:cNvSpPr txBox="1">
            <a:spLocks/>
          </p:cNvSpPr>
          <p:nvPr/>
        </p:nvSpPr>
        <p:spPr>
          <a:xfrm>
            <a:off x="620413"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a:t>Expense tracking apps</a:t>
            </a:r>
            <a:endParaRPr lang="en-GB" dirty="0"/>
          </a:p>
        </p:txBody>
      </p:sp>
      <p:sp>
        <p:nvSpPr>
          <p:cNvPr id="6" name="Marcador de contenido 2">
            <a:extLst>
              <a:ext uri="{FF2B5EF4-FFF2-40B4-BE49-F238E27FC236}">
                <a16:creationId xmlns:a16="http://schemas.microsoft.com/office/drawing/2014/main" id="{18886DA2-7784-E3A7-7FE7-BDD7B2E37978}"/>
              </a:ext>
            </a:extLst>
          </p:cNvPr>
          <p:cNvSpPr txBox="1">
            <a:spLocks/>
          </p:cNvSpPr>
          <p:nvPr/>
        </p:nvSpPr>
        <p:spPr>
          <a:xfrm>
            <a:off x="8434766" y="2100918"/>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Digital Tools and Applications for Budgeting</a:t>
            </a:r>
            <a:endParaRPr lang="en-GB" dirty="0"/>
          </a:p>
        </p:txBody>
      </p:sp>
      <p:sp>
        <p:nvSpPr>
          <p:cNvPr id="7" name="Marcador de contenido 2">
            <a:extLst>
              <a:ext uri="{FF2B5EF4-FFF2-40B4-BE49-F238E27FC236}">
                <a16:creationId xmlns:a16="http://schemas.microsoft.com/office/drawing/2014/main" id="{5E10E4EB-1FDC-79CE-7766-280B30158EDA}"/>
              </a:ext>
            </a:extLst>
          </p:cNvPr>
          <p:cNvSpPr txBox="1">
            <a:spLocks/>
          </p:cNvSpPr>
          <p:nvPr/>
        </p:nvSpPr>
        <p:spPr>
          <a:xfrm>
            <a:off x="8434766" y="4223935"/>
            <a:ext cx="3434702" cy="1079732"/>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Automating Budgeting and Expense Tracking</a:t>
            </a:r>
            <a:endParaRPr lang="en-GB" dirty="0"/>
          </a:p>
        </p:txBody>
      </p:sp>
      <p:sp>
        <p:nvSpPr>
          <p:cNvPr id="8" name="Elipse 7">
            <a:extLst>
              <a:ext uri="{FF2B5EF4-FFF2-40B4-BE49-F238E27FC236}">
                <a16:creationId xmlns:a16="http://schemas.microsoft.com/office/drawing/2014/main" id="{98E1B727-F364-C2FC-A753-B50B592C07E9}"/>
              </a:ext>
            </a:extLst>
          </p:cNvPr>
          <p:cNvSpPr/>
          <p:nvPr/>
        </p:nvSpPr>
        <p:spPr>
          <a:xfrm>
            <a:off x="8285825"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Elipse 8">
            <a:extLst>
              <a:ext uri="{FF2B5EF4-FFF2-40B4-BE49-F238E27FC236}">
                <a16:creationId xmlns:a16="http://schemas.microsoft.com/office/drawing/2014/main" id="{8049F7EE-DBBF-A0C9-C222-E59F2F8F0EB8}"/>
              </a:ext>
            </a:extLst>
          </p:cNvPr>
          <p:cNvSpPr/>
          <p:nvPr/>
        </p:nvSpPr>
        <p:spPr>
          <a:xfrm>
            <a:off x="8285825" y="4336895"/>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Elipse 9">
            <a:extLst>
              <a:ext uri="{FF2B5EF4-FFF2-40B4-BE49-F238E27FC236}">
                <a16:creationId xmlns:a16="http://schemas.microsoft.com/office/drawing/2014/main" id="{8B35DE25-C061-6DC0-92FA-90678A44F6B4}"/>
              </a:ext>
            </a:extLst>
          </p:cNvPr>
          <p:cNvSpPr/>
          <p:nvPr/>
        </p:nvSpPr>
        <p:spPr>
          <a:xfrm>
            <a:off x="471472" y="2224228"/>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18189AD6-3EDB-2E11-1334-40973D3C4D68}"/>
              </a:ext>
            </a:extLst>
          </p:cNvPr>
          <p:cNvSpPr/>
          <p:nvPr/>
        </p:nvSpPr>
        <p:spPr>
          <a:xfrm>
            <a:off x="471472" y="432801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78659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Thank you!</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Keep learning at </a:t>
            </a:r>
            <a:r>
              <a:rPr lang="es-ES">
                <a:hlinkClick r:id="rId2"/>
              </a:rPr>
              <a:t>www.digital-dream-lab.eu</a:t>
            </a:r>
            <a:r>
              <a:rPr lang="es-ES"/>
              <a:t> </a:t>
            </a:r>
            <a:endParaRPr lang="en-GB"/>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s-ES"/>
              <a:t>Learning objectives</a:t>
            </a:r>
            <a:endParaRPr lang="en-GB"/>
          </a:p>
        </p:txBody>
      </p:sp>
      <p:sp>
        <p:nvSpPr>
          <p:cNvPr id="7" name="Elipse 6">
            <a:extLst>
              <a:ext uri="{FF2B5EF4-FFF2-40B4-BE49-F238E27FC236}">
                <a16:creationId xmlns:a16="http://schemas.microsoft.com/office/drawing/2014/main" id="{33CF9DAE-63E6-3E82-DDA9-80AE1EB99CFD}"/>
              </a:ext>
            </a:extLst>
          </p:cNvPr>
          <p:cNvSpPr/>
          <p:nvPr/>
        </p:nvSpPr>
        <p:spPr>
          <a:xfrm>
            <a:off x="642104" y="2299675"/>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2B0BC503-628F-6F13-E7F4-CB2CEDAE7A52}"/>
              </a:ext>
            </a:extLst>
          </p:cNvPr>
          <p:cNvSpPr txBox="1">
            <a:spLocks/>
          </p:cNvSpPr>
          <p:nvPr/>
        </p:nvSpPr>
        <p:spPr>
          <a:xfrm>
            <a:off x="959744" y="2013410"/>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800" b="1" dirty="0"/>
              <a:t>Explain the Concept of Digital Financial Management: </a:t>
            </a:r>
            <a:r>
              <a:rPr lang="en-US" sz="1800" dirty="0"/>
              <a:t>Define digital financial management and understand its key components; describe how digital technologies are applied to financial processes and decision-making. </a:t>
            </a:r>
            <a:endParaRPr lang="es-ES" sz="1800" dirty="0"/>
          </a:p>
        </p:txBody>
      </p:sp>
      <p:sp>
        <p:nvSpPr>
          <p:cNvPr id="9" name="Elipse 8">
            <a:extLst>
              <a:ext uri="{FF2B5EF4-FFF2-40B4-BE49-F238E27FC236}">
                <a16:creationId xmlns:a16="http://schemas.microsoft.com/office/drawing/2014/main" id="{298A63E7-61C2-567A-3D61-677CE3B2EF67}"/>
              </a:ext>
            </a:extLst>
          </p:cNvPr>
          <p:cNvSpPr/>
          <p:nvPr/>
        </p:nvSpPr>
        <p:spPr>
          <a:xfrm>
            <a:off x="665691" y="3618064"/>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Elipse 10">
            <a:extLst>
              <a:ext uri="{FF2B5EF4-FFF2-40B4-BE49-F238E27FC236}">
                <a16:creationId xmlns:a16="http://schemas.microsoft.com/office/drawing/2014/main" id="{31926F06-E8AC-6E61-91CD-5B39297774BE}"/>
              </a:ext>
            </a:extLst>
          </p:cNvPr>
          <p:cNvSpPr/>
          <p:nvPr/>
        </p:nvSpPr>
        <p:spPr>
          <a:xfrm>
            <a:off x="642104" y="499598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Marcador de contenido 2">
            <a:extLst>
              <a:ext uri="{FF2B5EF4-FFF2-40B4-BE49-F238E27FC236}">
                <a16:creationId xmlns:a16="http://schemas.microsoft.com/office/drawing/2014/main" id="{C9B2A65A-19EF-67E6-701F-2EB732F56F9B}"/>
              </a:ext>
            </a:extLst>
          </p:cNvPr>
          <p:cNvSpPr txBox="1">
            <a:spLocks/>
          </p:cNvSpPr>
          <p:nvPr/>
        </p:nvSpPr>
        <p:spPr>
          <a:xfrm>
            <a:off x="959745" y="3092430"/>
            <a:ext cx="7170272"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800" b="1" dirty="0"/>
              <a:t>Discuss the Advantages and explore Challenges and Risks in Digital Financial Management: </a:t>
            </a:r>
            <a:r>
              <a:rPr lang="en-US" sz="1800" dirty="0"/>
              <a:t>Identify advantages, potential challenges associated with digital financial management; analyze the risks related to security, data privacy, and the importance of implementing cybersecurity measures.</a:t>
            </a:r>
            <a:endParaRPr lang="es-ES" sz="1800" dirty="0"/>
          </a:p>
        </p:txBody>
      </p:sp>
      <p:sp>
        <p:nvSpPr>
          <p:cNvPr id="4" name="Marcador de contenido 2">
            <a:extLst>
              <a:ext uri="{FF2B5EF4-FFF2-40B4-BE49-F238E27FC236}">
                <a16:creationId xmlns:a16="http://schemas.microsoft.com/office/drawing/2014/main" id="{6A923DFD-7A32-AE1C-145F-D514D4B929BE}"/>
              </a:ext>
            </a:extLst>
          </p:cNvPr>
          <p:cNvSpPr txBox="1">
            <a:spLocks/>
          </p:cNvSpPr>
          <p:nvPr/>
        </p:nvSpPr>
        <p:spPr>
          <a:xfrm>
            <a:off x="950865" y="4709716"/>
            <a:ext cx="7170273"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1800" b="1" dirty="0"/>
              <a:t>Provide Insights into Digital Transformation in Finance: </a:t>
            </a:r>
            <a:r>
              <a:rPr lang="en-US" sz="1800" dirty="0"/>
              <a:t>Understand the broader context of digital transformation in the financial sector; explore how digitalization has impacted various financial processes, including banking, payments, investing, and financial planning.</a:t>
            </a:r>
            <a:endParaRPr lang="es-ES" sz="1800" dirty="0"/>
          </a:p>
        </p:txBody>
      </p:sp>
      <p:sp>
        <p:nvSpPr>
          <p:cNvPr id="5" name="Marcador de contenido 2">
            <a:extLst>
              <a:ext uri="{FF2B5EF4-FFF2-40B4-BE49-F238E27FC236}">
                <a16:creationId xmlns:a16="http://schemas.microsoft.com/office/drawing/2014/main" id="{7B0760E7-28BF-639B-6B40-912B84F8FA40}"/>
              </a:ext>
            </a:extLst>
          </p:cNvPr>
          <p:cNvSpPr txBox="1">
            <a:spLocks/>
          </p:cNvSpPr>
          <p:nvPr/>
        </p:nvSpPr>
        <p:spPr>
          <a:xfrm>
            <a:off x="471472" y="1519377"/>
            <a:ext cx="7170273" cy="482671"/>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sz="2400" dirty="0"/>
              <a:t>At </a:t>
            </a:r>
            <a:r>
              <a:rPr lang="es-ES" sz="2400" dirty="0" err="1"/>
              <a:t>the</a:t>
            </a:r>
            <a:r>
              <a:rPr lang="es-ES" sz="2400" dirty="0"/>
              <a:t> </a:t>
            </a:r>
            <a:r>
              <a:rPr lang="es-ES" sz="2400" dirty="0" err="1"/>
              <a:t>end</a:t>
            </a:r>
            <a:r>
              <a:rPr lang="es-ES" sz="2400" dirty="0"/>
              <a:t> </a:t>
            </a:r>
            <a:r>
              <a:rPr lang="es-ES" sz="2400" dirty="0" err="1"/>
              <a:t>of</a:t>
            </a:r>
            <a:r>
              <a:rPr lang="es-ES" sz="2400" dirty="0"/>
              <a:t> </a:t>
            </a:r>
            <a:r>
              <a:rPr lang="es-ES" sz="2400" dirty="0" err="1"/>
              <a:t>this</a:t>
            </a:r>
            <a:r>
              <a:rPr lang="es-ES" sz="2400" dirty="0"/>
              <a:t> module, </a:t>
            </a:r>
            <a:r>
              <a:rPr lang="es-ES" sz="2400" dirty="0" err="1"/>
              <a:t>you</a:t>
            </a:r>
            <a:r>
              <a:rPr lang="es-ES" sz="2400" dirty="0"/>
              <a:t> </a:t>
            </a:r>
            <a:r>
              <a:rPr lang="es-ES" sz="2400" dirty="0" err="1"/>
              <a:t>will</a:t>
            </a:r>
            <a:r>
              <a:rPr lang="es-ES" sz="2400" dirty="0"/>
              <a:t> be </a:t>
            </a:r>
            <a:r>
              <a:rPr lang="es-ES" sz="2400" dirty="0" err="1"/>
              <a:t>able</a:t>
            </a:r>
            <a:r>
              <a:rPr lang="es-ES" sz="2400" dirty="0"/>
              <a:t> </a:t>
            </a:r>
            <a:r>
              <a:rPr lang="es-ES" sz="2400" dirty="0" err="1"/>
              <a:t>to</a:t>
            </a:r>
            <a:r>
              <a:rPr lang="es-ES" sz="2400" dirty="0"/>
              <a:t>:</a:t>
            </a:r>
          </a:p>
        </p:txBody>
      </p:sp>
      <p:pic>
        <p:nvPicPr>
          <p:cNvPr id="10" name="Imagen 9" descr="Imagen que contiene lego, juguete, computadora&#10;&#10;Descripción generada automáticamente">
            <a:extLst>
              <a:ext uri="{FF2B5EF4-FFF2-40B4-BE49-F238E27FC236}">
                <a16:creationId xmlns:a16="http://schemas.microsoft.com/office/drawing/2014/main" id="{6D89A468-CA9E-4780-8722-72634E7D643F}"/>
              </a:ext>
            </a:extLst>
          </p:cNvPr>
          <p:cNvPicPr>
            <a:picLocks noChangeAspect="1"/>
          </p:cNvPicPr>
          <p:nvPr/>
        </p:nvPicPr>
        <p:blipFill rotWithShape="1">
          <a:blip r:embed="rId2">
            <a:extLst>
              <a:ext uri="{28A0092B-C50C-407E-A947-70E740481C1C}">
                <a14:useLocalDpi xmlns:a14="http://schemas.microsoft.com/office/drawing/2010/main" val="0"/>
              </a:ext>
            </a:extLst>
          </a:blip>
          <a:srcRect l="11731" r="14515"/>
          <a:stretch/>
        </p:blipFill>
        <p:spPr>
          <a:xfrm>
            <a:off x="8121138" y="2240837"/>
            <a:ext cx="3612510" cy="2755144"/>
          </a:xfrm>
          <a:prstGeom prst="rect">
            <a:avLst/>
          </a:prstGeom>
        </p:spPr>
      </p:pic>
    </p:spTree>
    <p:extLst>
      <p:ext uri="{BB962C8B-B14F-4D97-AF65-F5344CB8AC3E}">
        <p14:creationId xmlns:p14="http://schemas.microsoft.com/office/powerpoint/2010/main" val="187710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pPr>
            <a:r>
              <a:rPr lang="es-ES" sz="2400" dirty="0" err="1"/>
              <a:t>Introduction</a:t>
            </a:r>
            <a:r>
              <a:rPr lang="es-ES" sz="2400" dirty="0"/>
              <a:t> </a:t>
            </a:r>
            <a:r>
              <a:rPr lang="es-ES" sz="2400" dirty="0" err="1"/>
              <a:t>to</a:t>
            </a:r>
            <a:r>
              <a:rPr lang="es-ES" sz="2400" dirty="0"/>
              <a:t> Digital </a:t>
            </a:r>
            <a:r>
              <a:rPr lang="es-ES" sz="2400" dirty="0" err="1"/>
              <a:t>Financial</a:t>
            </a:r>
            <a:r>
              <a:rPr lang="es-ES" sz="2400" dirty="0"/>
              <a:t> Management</a:t>
            </a:r>
            <a:endParaRPr lang="en-SI" sz="2400" dirty="0"/>
          </a:p>
          <a:p>
            <a:r>
              <a:rPr lang="es-ES" sz="2400" b="0" dirty="0"/>
              <a:t>1.1 </a:t>
            </a:r>
            <a:r>
              <a:rPr lang="en-US" sz="2400" b="0" dirty="0"/>
              <a:t>Overview of Digital Financial Management</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627957"/>
            <a:ext cx="7418763" cy="4195763"/>
          </a:xfrm>
        </p:spPr>
        <p:txBody>
          <a:bodyPr/>
          <a:lstStyle/>
          <a:p>
            <a:endParaRPr lang="en-SI" dirty="0"/>
          </a:p>
          <a:p>
            <a:pPr algn="just"/>
            <a:r>
              <a:rPr lang="en-US" sz="2400" dirty="0"/>
              <a:t>Digital Financial Management (DFM) refers to the use of digital tools, technologies, and platforms in managing and optimizing various aspects of financial processes. This includes tasks such as budgeting, accounting, financial analysis, transactions, and overall financial decision-making. In today's rapidly evolving digital era, the financial landscape is being reshaped by technological advancements, and DFM emerges as a critical component for individuals, businesses, and financial institutions.</a:t>
            </a:r>
            <a:endParaRPr lang="en-GB" sz="2400" dirty="0"/>
          </a:p>
        </p:txBody>
      </p:sp>
      <p:pic>
        <p:nvPicPr>
          <p:cNvPr id="4" name="Picture 3">
            <a:extLst>
              <a:ext uri="{FF2B5EF4-FFF2-40B4-BE49-F238E27FC236}">
                <a16:creationId xmlns:a16="http://schemas.microsoft.com/office/drawing/2014/main" id="{5DD56CD3-103C-9A44-8885-8D32D02A3914}"/>
              </a:ext>
            </a:extLst>
          </p:cNvPr>
          <p:cNvPicPr>
            <a:picLocks noChangeAspect="1"/>
          </p:cNvPicPr>
          <p:nvPr/>
        </p:nvPicPr>
        <p:blipFill>
          <a:blip r:embed="rId2"/>
          <a:stretch>
            <a:fillRect/>
          </a:stretch>
        </p:blipFill>
        <p:spPr>
          <a:xfrm>
            <a:off x="8279031" y="2510451"/>
            <a:ext cx="2798307" cy="2176461"/>
          </a:xfrm>
          <a:prstGeom prst="rect">
            <a:avLst/>
          </a:prstGeom>
        </p:spPr>
      </p:pic>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CF7D76-BCAA-CA2A-FFBA-6D00EA0FD509}"/>
              </a:ext>
            </a:extLst>
          </p:cNvPr>
          <p:cNvSpPr>
            <a:spLocks noGrp="1"/>
          </p:cNvSpPr>
          <p:nvPr>
            <p:ph sz="half" idx="11"/>
          </p:nvPr>
        </p:nvSpPr>
        <p:spPr>
          <a:xfrm>
            <a:off x="529663" y="1627957"/>
            <a:ext cx="6465026" cy="4195763"/>
          </a:xfrm>
        </p:spPr>
        <p:txBody>
          <a:bodyPr/>
          <a:lstStyle/>
          <a:p>
            <a:endParaRPr lang="en-SI" dirty="0"/>
          </a:p>
          <a:p>
            <a:r>
              <a:rPr lang="en-GB" b="1" dirty="0"/>
              <a:t>Concept of Digital Financial Management</a:t>
            </a:r>
            <a:endParaRPr lang="en-SI" b="1" dirty="0"/>
          </a:p>
          <a:p>
            <a:pPr algn="just"/>
            <a:endParaRPr lang="en-SI" dirty="0"/>
          </a:p>
          <a:p>
            <a:pPr algn="just"/>
            <a:r>
              <a:rPr lang="en-US" dirty="0"/>
              <a:t>Digital financial management leverages technology to streamline and enhance traditional financial practices. It encompasses a wide range of digital tools and platforms, including mobile apps, online banking, financial software, artificial intelligence, and data analytics. These tools empower users to monitor their financial activities, make informed decisions, and execute transactions seamlessly.</a:t>
            </a:r>
            <a:endParaRPr lang="en-GB" dirty="0"/>
          </a:p>
        </p:txBody>
      </p:sp>
      <p:pic>
        <p:nvPicPr>
          <p:cNvPr id="2" name="Content Placeholder 1">
            <a:extLst>
              <a:ext uri="{FF2B5EF4-FFF2-40B4-BE49-F238E27FC236}">
                <a16:creationId xmlns:a16="http://schemas.microsoft.com/office/drawing/2014/main" id="{34B3D104-6191-B8B5-E697-BE6C2A75E271}"/>
              </a:ext>
            </a:extLst>
          </p:cNvPr>
          <p:cNvPicPr>
            <a:picLocks noGrp="1" noChangeAspect="1"/>
          </p:cNvPicPr>
          <p:nvPr>
            <p:ph sz="half" idx="2"/>
          </p:nvPr>
        </p:nvPicPr>
        <p:blipFill>
          <a:blip r:embed="rId2"/>
          <a:stretch>
            <a:fillRect/>
          </a:stretch>
        </p:blipFill>
        <p:spPr>
          <a:xfrm>
            <a:off x="7885673" y="2346866"/>
            <a:ext cx="2908044" cy="2164268"/>
          </a:xfrm>
          <a:prstGeom prst="rect">
            <a:avLst/>
          </a:prstGeom>
        </p:spPr>
      </p:pic>
      <p:sp>
        <p:nvSpPr>
          <p:cNvPr id="5" name="Marcador de texto 1">
            <a:extLst>
              <a:ext uri="{FF2B5EF4-FFF2-40B4-BE49-F238E27FC236}">
                <a16:creationId xmlns:a16="http://schemas.microsoft.com/office/drawing/2014/main" id="{0BA10E19-DFDE-595A-9094-70A351ABD206}"/>
              </a:ext>
            </a:extLst>
          </p:cNvPr>
          <p:cNvSpPr>
            <a:spLocks noGrp="1"/>
          </p:cNvSpPr>
          <p:nvPr>
            <p:ph type="body" sz="quarter" idx="10"/>
          </p:nvPr>
        </p:nvSpPr>
        <p:spPr>
          <a:xfrm>
            <a:off x="471472" y="455046"/>
            <a:ext cx="8129063" cy="824531"/>
          </a:xfrm>
        </p:spPr>
        <p:txBody>
          <a:bodyPr/>
          <a:lstStyle/>
          <a:p>
            <a:r>
              <a:rPr lang="es-ES" sz="2400" dirty="0"/>
              <a:t>1. </a:t>
            </a:r>
            <a:r>
              <a:rPr lang="en-SI" sz="2400" dirty="0"/>
              <a:t>Introduction to Digital Financial Management</a:t>
            </a:r>
            <a:endParaRPr lang="es-ES" sz="2400" dirty="0"/>
          </a:p>
          <a:p>
            <a:r>
              <a:rPr lang="es-ES" sz="2400" b="0" dirty="0"/>
              <a:t>1.1 </a:t>
            </a:r>
            <a:r>
              <a:rPr lang="en-US" sz="2400" b="0" dirty="0"/>
              <a:t>Overview of Digital Financial Management</a:t>
            </a:r>
            <a:endParaRPr lang="en-GB" sz="2400" b="0" dirty="0"/>
          </a:p>
        </p:txBody>
      </p:sp>
    </p:spTree>
    <p:extLst>
      <p:ext uri="{BB962C8B-B14F-4D97-AF65-F5344CB8AC3E}">
        <p14:creationId xmlns:p14="http://schemas.microsoft.com/office/powerpoint/2010/main" val="296734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CF7D76-BCAA-CA2A-FFBA-6D00EA0FD509}"/>
              </a:ext>
            </a:extLst>
          </p:cNvPr>
          <p:cNvSpPr>
            <a:spLocks noGrp="1"/>
          </p:cNvSpPr>
          <p:nvPr>
            <p:ph sz="half" idx="11"/>
          </p:nvPr>
        </p:nvSpPr>
        <p:spPr>
          <a:xfrm>
            <a:off x="548516" y="1495981"/>
            <a:ext cx="10697661" cy="4195763"/>
          </a:xfrm>
        </p:spPr>
        <p:txBody>
          <a:bodyPr/>
          <a:lstStyle/>
          <a:p>
            <a:r>
              <a:rPr lang="en-US" dirty="0"/>
              <a:t>Key aspects of the concept include:</a:t>
            </a:r>
          </a:p>
          <a:p>
            <a:pPr algn="just"/>
            <a:r>
              <a:rPr lang="en-US" b="1" dirty="0"/>
              <a:t>Automation:</a:t>
            </a:r>
            <a:r>
              <a:rPr lang="en-US" dirty="0"/>
              <a:t> DFM often involves automating routine financial tasks, such as expense tracking, bill payments, and savings contributions. Automation reduces manual efforts, minimizes errors, and improves overall efficiency.</a:t>
            </a:r>
          </a:p>
          <a:p>
            <a:pPr algn="just"/>
            <a:r>
              <a:rPr lang="en-US" b="1" dirty="0"/>
              <a:t>Data Analytics</a:t>
            </a:r>
            <a:r>
              <a:rPr lang="en-US" dirty="0"/>
              <a:t>: Digital financial management relies on data analytics to provide insights into spending patterns, investment trends, and overall financial health. Analyzing this data enables users to make informed decisions and adjustments to their financial strategies.</a:t>
            </a:r>
          </a:p>
          <a:p>
            <a:pPr algn="just"/>
            <a:r>
              <a:rPr lang="en-US" b="1" dirty="0"/>
              <a:t>Online Transactions: </a:t>
            </a:r>
            <a:r>
              <a:rPr lang="en-US" dirty="0"/>
              <a:t>The digitalization of financial management enables individuals and businesses to conduct transactions online securely. This includes online banking, digital wallets, and various payment platforms, contributing to increased convenience and accessibility.</a:t>
            </a:r>
          </a:p>
          <a:p>
            <a:pPr algn="just"/>
            <a:r>
              <a:rPr lang="en-US" b="1" dirty="0"/>
              <a:t>Integration of Financial Services: </a:t>
            </a:r>
            <a:r>
              <a:rPr lang="en-US" dirty="0"/>
              <a:t>DFM often involves the integration of various financial services, allowing users to manage multiple aspects of their finances through a single digital platform. This integration promotes a holistic approach to financial management.</a:t>
            </a:r>
            <a:endParaRPr lang="en-GB" dirty="0"/>
          </a:p>
        </p:txBody>
      </p:sp>
      <p:sp>
        <p:nvSpPr>
          <p:cNvPr id="5" name="Marcador de texto 1">
            <a:extLst>
              <a:ext uri="{FF2B5EF4-FFF2-40B4-BE49-F238E27FC236}">
                <a16:creationId xmlns:a16="http://schemas.microsoft.com/office/drawing/2014/main" id="{0BA10E19-DFDE-595A-9094-70A351ABD206}"/>
              </a:ext>
            </a:extLst>
          </p:cNvPr>
          <p:cNvSpPr>
            <a:spLocks noGrp="1"/>
          </p:cNvSpPr>
          <p:nvPr>
            <p:ph type="body" sz="quarter" idx="10"/>
          </p:nvPr>
        </p:nvSpPr>
        <p:spPr>
          <a:xfrm>
            <a:off x="622301" y="341725"/>
            <a:ext cx="8129063" cy="824531"/>
          </a:xfrm>
        </p:spPr>
        <p:txBody>
          <a:bodyPr/>
          <a:lstStyle/>
          <a:p>
            <a:r>
              <a:rPr lang="es-ES" sz="2400" dirty="0"/>
              <a:t>1. </a:t>
            </a:r>
            <a:r>
              <a:rPr lang="en-SI" sz="2400" dirty="0"/>
              <a:t>Introduction to Digital Financial Management</a:t>
            </a:r>
            <a:endParaRPr lang="es-ES" sz="2400" dirty="0"/>
          </a:p>
          <a:p>
            <a:r>
              <a:rPr lang="es-ES" sz="2400" b="0" dirty="0"/>
              <a:t>1.1 </a:t>
            </a:r>
            <a:r>
              <a:rPr lang="en-US" sz="2400" b="0" dirty="0"/>
              <a:t>Overview of Digital Financial Management</a:t>
            </a:r>
            <a:endParaRPr lang="en-GB" sz="2400" b="0" dirty="0"/>
          </a:p>
        </p:txBody>
      </p:sp>
    </p:spTree>
    <p:extLst>
      <p:ext uri="{BB962C8B-B14F-4D97-AF65-F5344CB8AC3E}">
        <p14:creationId xmlns:p14="http://schemas.microsoft.com/office/powerpoint/2010/main" val="320012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CF7D76-BCAA-CA2A-FFBA-6D00EA0FD509}"/>
              </a:ext>
            </a:extLst>
          </p:cNvPr>
          <p:cNvSpPr>
            <a:spLocks noGrp="1"/>
          </p:cNvSpPr>
          <p:nvPr>
            <p:ph sz="half" idx="11"/>
          </p:nvPr>
        </p:nvSpPr>
        <p:spPr>
          <a:xfrm>
            <a:off x="482529" y="1524261"/>
            <a:ext cx="10697661" cy="4424052"/>
          </a:xfrm>
        </p:spPr>
        <p:txBody>
          <a:bodyPr/>
          <a:lstStyle/>
          <a:p>
            <a:pPr algn="just"/>
            <a:r>
              <a:rPr lang="en-US" dirty="0"/>
              <a:t>Relevance in Today's Digital Era:</a:t>
            </a:r>
          </a:p>
          <a:p>
            <a:pPr marL="342900" indent="-342900" algn="just">
              <a:buFont typeface="Wingdings" panose="05000000000000000000" pitchFamily="2" charset="2"/>
              <a:buChar char="Ø"/>
            </a:pPr>
            <a:r>
              <a:rPr lang="en-US" sz="1800" b="1" dirty="0"/>
              <a:t>Convenience: </a:t>
            </a:r>
            <a:r>
              <a:rPr lang="en-US" sz="1800" dirty="0"/>
              <a:t>DFM offers users the convenience of managing their finances anytime, anywhere, using digital devices. This accessibility is crucial in a world where people are constantly on the move.</a:t>
            </a:r>
          </a:p>
          <a:p>
            <a:pPr marL="342900" indent="-342900" algn="just">
              <a:buFont typeface="Wingdings" panose="05000000000000000000" pitchFamily="2" charset="2"/>
              <a:buChar char="Ø"/>
            </a:pPr>
            <a:r>
              <a:rPr lang="en-US" sz="1800" b="1" dirty="0"/>
              <a:t>Efficiency: </a:t>
            </a:r>
            <a:r>
              <a:rPr lang="en-US" sz="1800" dirty="0"/>
              <a:t>The automation and real-time capabilities of DFM streamline financial processes, reducing the time and effort required for tasks like budgeting, tracking expenses, and financial analysis.</a:t>
            </a:r>
          </a:p>
          <a:p>
            <a:pPr marL="342900" indent="-342900" algn="just">
              <a:buFont typeface="Wingdings" panose="05000000000000000000" pitchFamily="2" charset="2"/>
              <a:buChar char="Ø"/>
            </a:pPr>
            <a:r>
              <a:rPr lang="en-US" sz="1800" b="1" dirty="0"/>
              <a:t>Data-Driven Decision-Making: </a:t>
            </a:r>
            <a:r>
              <a:rPr lang="en-US" sz="1800" dirty="0"/>
              <a:t>The data generated through DFM tools provides valuable insights into financial behaviors and trends. This data-driven approach empowers individuals and businesses to make more informed and strategic financial decisions.</a:t>
            </a:r>
          </a:p>
          <a:p>
            <a:pPr marL="342900" indent="-342900" algn="just">
              <a:buFont typeface="Wingdings" panose="05000000000000000000" pitchFamily="2" charset="2"/>
              <a:buChar char="Ø"/>
            </a:pPr>
            <a:r>
              <a:rPr lang="en-US" sz="1800" b="1" dirty="0"/>
              <a:t>Global Connectivity: </a:t>
            </a:r>
            <a:r>
              <a:rPr lang="en-US" sz="1800" dirty="0"/>
              <a:t>Digital financial tools facilitate global connectivity, allowing for seamless cross-border transactions and international financial management. This is particularly relevant in an interconnected global economy.</a:t>
            </a:r>
          </a:p>
          <a:p>
            <a:pPr marL="342900" indent="-342900" algn="just">
              <a:buFont typeface="Wingdings" panose="05000000000000000000" pitchFamily="2" charset="2"/>
              <a:buChar char="Ø"/>
            </a:pPr>
            <a:r>
              <a:rPr lang="en-US" sz="1800" b="1" dirty="0"/>
              <a:t>Financial Inclusion: </a:t>
            </a:r>
            <a:r>
              <a:rPr lang="en-US" sz="1800" dirty="0"/>
              <a:t>DFM has the potential to promote financial inclusion by providing access to financial services for individuals who may be underserved or excluded by traditional banking systems</a:t>
            </a:r>
            <a:r>
              <a:rPr lang="en-US" dirty="0"/>
              <a:t>.</a:t>
            </a:r>
            <a:endParaRPr lang="en-GB" dirty="0"/>
          </a:p>
        </p:txBody>
      </p:sp>
      <p:sp>
        <p:nvSpPr>
          <p:cNvPr id="5" name="Marcador de texto 1">
            <a:extLst>
              <a:ext uri="{FF2B5EF4-FFF2-40B4-BE49-F238E27FC236}">
                <a16:creationId xmlns:a16="http://schemas.microsoft.com/office/drawing/2014/main" id="{0BA10E19-DFDE-595A-9094-70A351ABD206}"/>
              </a:ext>
            </a:extLst>
          </p:cNvPr>
          <p:cNvSpPr>
            <a:spLocks noGrp="1"/>
          </p:cNvSpPr>
          <p:nvPr>
            <p:ph type="body" sz="quarter" idx="10"/>
          </p:nvPr>
        </p:nvSpPr>
        <p:spPr>
          <a:xfrm>
            <a:off x="622301" y="341725"/>
            <a:ext cx="8129063" cy="824531"/>
          </a:xfrm>
        </p:spPr>
        <p:txBody>
          <a:bodyPr/>
          <a:lstStyle/>
          <a:p>
            <a:r>
              <a:rPr lang="es-ES" sz="2400" dirty="0"/>
              <a:t>1. </a:t>
            </a:r>
            <a:r>
              <a:rPr lang="en-SI" sz="2400" dirty="0"/>
              <a:t>Introduction to Digital Financial Management</a:t>
            </a:r>
            <a:endParaRPr lang="es-ES" sz="2400" dirty="0"/>
          </a:p>
          <a:p>
            <a:r>
              <a:rPr lang="es-ES" sz="2400" b="0" dirty="0"/>
              <a:t>1.1 </a:t>
            </a:r>
            <a:r>
              <a:rPr lang="en-US" sz="2400" b="0" dirty="0"/>
              <a:t>Overview of Digital Financial Management</a:t>
            </a:r>
            <a:endParaRPr lang="en-GB" sz="2400" b="0" dirty="0"/>
          </a:p>
        </p:txBody>
      </p:sp>
    </p:spTree>
    <p:extLst>
      <p:ext uri="{BB962C8B-B14F-4D97-AF65-F5344CB8AC3E}">
        <p14:creationId xmlns:p14="http://schemas.microsoft.com/office/powerpoint/2010/main" val="2667946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pPr>
            <a:r>
              <a:rPr lang="es-ES" sz="2400" dirty="0" err="1"/>
              <a:t>Introduction</a:t>
            </a:r>
            <a:r>
              <a:rPr lang="es-ES" sz="2400" dirty="0"/>
              <a:t> </a:t>
            </a:r>
            <a:r>
              <a:rPr lang="es-ES" sz="2400" dirty="0" err="1"/>
              <a:t>to</a:t>
            </a:r>
            <a:r>
              <a:rPr lang="es-ES" sz="2400" dirty="0"/>
              <a:t> Digital </a:t>
            </a:r>
            <a:r>
              <a:rPr lang="es-ES" sz="2400" dirty="0" err="1"/>
              <a:t>Financial</a:t>
            </a:r>
            <a:r>
              <a:rPr lang="es-ES" sz="2400" dirty="0"/>
              <a:t> Management</a:t>
            </a:r>
            <a:endParaRPr lang="en-SI" sz="2400" dirty="0"/>
          </a:p>
          <a:p>
            <a:r>
              <a:rPr lang="es-ES" sz="2400" b="0" dirty="0"/>
              <a:t>1.</a:t>
            </a:r>
            <a:r>
              <a:rPr lang="en-SI" sz="2400" b="0" dirty="0"/>
              <a:t>2 </a:t>
            </a:r>
            <a:r>
              <a:rPr lang="en-US" sz="2400" b="0" dirty="0"/>
              <a:t>Benefits of Digital Financial Management</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04595"/>
            <a:ext cx="11208338" cy="4419126"/>
          </a:xfrm>
        </p:spPr>
        <p:txBody>
          <a:bodyPr/>
          <a:lstStyle/>
          <a:p>
            <a:pPr marL="342900" indent="-342900" algn="just">
              <a:buFont typeface="Wingdings" panose="05000000000000000000" pitchFamily="2" charset="2"/>
              <a:buChar char="Ø"/>
            </a:pPr>
            <a:r>
              <a:rPr lang="en-GB" b="1" dirty="0"/>
              <a:t>Convenience</a:t>
            </a:r>
            <a:r>
              <a:rPr lang="en-SI" b="1" dirty="0"/>
              <a:t>: </a:t>
            </a:r>
            <a:r>
              <a:rPr lang="en-US" dirty="0"/>
              <a:t>Users can access their financial information and conduct transactions at any time, providing flexibility and convenience.</a:t>
            </a:r>
            <a:r>
              <a:rPr lang="en-SI" dirty="0"/>
              <a:t> </a:t>
            </a:r>
          </a:p>
          <a:p>
            <a:pPr marL="342900" indent="-342900" algn="just">
              <a:buFont typeface="Wingdings" panose="05000000000000000000" pitchFamily="2" charset="2"/>
              <a:buChar char="Ø"/>
            </a:pPr>
            <a:r>
              <a:rPr lang="en-GB" b="1" dirty="0"/>
              <a:t>Efficiency</a:t>
            </a:r>
            <a:r>
              <a:rPr lang="en-SI" b="1" dirty="0"/>
              <a:t>: </a:t>
            </a:r>
            <a:r>
              <a:rPr lang="en-US" dirty="0"/>
              <a:t>DFM automates routine financial tasks such as bill payments, transfers, and savings contributions, reducing manual efforts and minimizing errors.</a:t>
            </a:r>
            <a:r>
              <a:rPr lang="en-SI" dirty="0"/>
              <a:t> </a:t>
            </a:r>
          </a:p>
          <a:p>
            <a:pPr marL="342900" indent="-342900" algn="just">
              <a:buFont typeface="Wingdings" panose="05000000000000000000" pitchFamily="2" charset="2"/>
              <a:buChar char="Ø"/>
            </a:pPr>
            <a:r>
              <a:rPr lang="en-GB" b="1" dirty="0"/>
              <a:t>Cost Savings</a:t>
            </a:r>
            <a:r>
              <a:rPr lang="en-SI" b="1" dirty="0"/>
              <a:t>: </a:t>
            </a:r>
            <a:r>
              <a:rPr lang="en-US" dirty="0"/>
              <a:t>Digital financial tools eliminate the need for extensive paperwork, reducing costs associated with printing, storage, and manual processing.</a:t>
            </a:r>
            <a:r>
              <a:rPr lang="en-SI" dirty="0"/>
              <a:t> </a:t>
            </a:r>
          </a:p>
          <a:p>
            <a:pPr marL="342900" indent="-342900" algn="just">
              <a:buFont typeface="Wingdings" panose="05000000000000000000" pitchFamily="2" charset="2"/>
              <a:buChar char="Ø"/>
            </a:pPr>
            <a:r>
              <a:rPr lang="en-GB" b="1" dirty="0"/>
              <a:t>Enhanced Financial Planning</a:t>
            </a:r>
            <a:r>
              <a:rPr lang="en-SI" b="1" dirty="0"/>
              <a:t>: </a:t>
            </a:r>
            <a:r>
              <a:rPr lang="en-US" dirty="0"/>
              <a:t>DFM platforms often include budgeting tools that help users plan and track their expenses, facilitating better financial planning.</a:t>
            </a:r>
            <a:r>
              <a:rPr lang="en-SI" dirty="0"/>
              <a:t> </a:t>
            </a:r>
          </a:p>
          <a:p>
            <a:pPr marL="342900" indent="-342900" algn="just">
              <a:buFont typeface="Wingdings" panose="05000000000000000000" pitchFamily="2" charset="2"/>
              <a:buChar char="Ø"/>
            </a:pPr>
            <a:r>
              <a:rPr lang="en-US" b="1" dirty="0"/>
              <a:t>Security:</a:t>
            </a:r>
            <a:r>
              <a:rPr lang="en-SI" dirty="0"/>
              <a:t> </a:t>
            </a:r>
            <a:r>
              <a:rPr lang="en-US" dirty="0"/>
              <a:t>Digital financial systems implement robust security measures to protect user data and transactions, reducing the risk of fraud and unauthorized access. </a:t>
            </a:r>
          </a:p>
          <a:p>
            <a:pPr marL="342900" indent="-342900" algn="just">
              <a:buFont typeface="Wingdings" panose="05000000000000000000" pitchFamily="2" charset="2"/>
              <a:buChar char="Ø"/>
            </a:pPr>
            <a:r>
              <a:rPr lang="en-US" b="1" dirty="0"/>
              <a:t>Global Accessibility: </a:t>
            </a:r>
            <a:r>
              <a:rPr lang="en-US" dirty="0"/>
              <a:t>DFM transcends geographical boundaries, providing global accessibility to financial services. Individuals and businesses can access their financial information, conduct transactions, and manage accounts from virtually anywhere in the world with an internet connection. </a:t>
            </a:r>
          </a:p>
          <a:p>
            <a:pPr algn="just"/>
            <a:endParaRPr lang="en-SI" dirty="0"/>
          </a:p>
        </p:txBody>
      </p:sp>
    </p:spTree>
    <p:extLst>
      <p:ext uri="{BB962C8B-B14F-4D97-AF65-F5344CB8AC3E}">
        <p14:creationId xmlns:p14="http://schemas.microsoft.com/office/powerpoint/2010/main" val="871290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p:txBody>
          <a:bodyPr/>
          <a:lstStyle/>
          <a:p>
            <a:pPr marL="457200" indent="-457200">
              <a:buAutoNum type="arabicPeriod"/>
            </a:pPr>
            <a:r>
              <a:rPr lang="es-ES" sz="2400" dirty="0" err="1"/>
              <a:t>Introduction</a:t>
            </a:r>
            <a:r>
              <a:rPr lang="es-ES" sz="2400" dirty="0"/>
              <a:t> </a:t>
            </a:r>
            <a:r>
              <a:rPr lang="es-ES" sz="2400" dirty="0" err="1"/>
              <a:t>to</a:t>
            </a:r>
            <a:r>
              <a:rPr lang="es-ES" sz="2400" dirty="0"/>
              <a:t> Digital </a:t>
            </a:r>
            <a:r>
              <a:rPr lang="es-ES" sz="2400" dirty="0" err="1"/>
              <a:t>Financial</a:t>
            </a:r>
            <a:r>
              <a:rPr lang="es-ES" sz="2400" dirty="0"/>
              <a:t> Management</a:t>
            </a:r>
            <a:endParaRPr lang="en-SI" sz="2400" dirty="0"/>
          </a:p>
          <a:p>
            <a:r>
              <a:rPr lang="es-ES" sz="2400" b="0" dirty="0"/>
              <a:t>1.</a:t>
            </a:r>
            <a:r>
              <a:rPr lang="en-SI" sz="2400" b="0" dirty="0"/>
              <a:t>3 </a:t>
            </a:r>
            <a:r>
              <a:rPr lang="en-US" sz="2400" b="0" dirty="0"/>
              <a:t>Challenges and Risks</a:t>
            </a:r>
            <a:endParaRPr lang="en-GB" sz="2400" b="0" dirty="0"/>
          </a:p>
        </p:txBody>
      </p:sp>
      <p:sp>
        <p:nvSpPr>
          <p:cNvPr id="3" name="Marcador de contenido 2">
            <a:extLst>
              <a:ext uri="{FF2B5EF4-FFF2-40B4-BE49-F238E27FC236}">
                <a16:creationId xmlns:a16="http://schemas.microsoft.com/office/drawing/2014/main" id="{D667F1AB-50E7-AD2A-3379-86F758607EBA}"/>
              </a:ext>
            </a:extLst>
          </p:cNvPr>
          <p:cNvSpPr>
            <a:spLocks noGrp="1"/>
          </p:cNvSpPr>
          <p:nvPr>
            <p:ph sz="half" idx="2"/>
          </p:nvPr>
        </p:nvSpPr>
        <p:spPr>
          <a:xfrm>
            <a:off x="471472" y="1495982"/>
            <a:ext cx="10491901" cy="4195763"/>
          </a:xfrm>
        </p:spPr>
        <p:txBody>
          <a:bodyPr/>
          <a:lstStyle/>
          <a:p>
            <a:pPr marL="342900" indent="-342900" algn="just">
              <a:buFont typeface="Wingdings" panose="05000000000000000000" pitchFamily="2" charset="2"/>
              <a:buChar char="Ø"/>
            </a:pPr>
            <a:r>
              <a:rPr lang="en-US" sz="1800" b="1" dirty="0"/>
              <a:t>Security Concerns:</a:t>
            </a:r>
            <a:r>
              <a:rPr lang="en-SI" sz="1800" b="1" dirty="0"/>
              <a:t> </a:t>
            </a:r>
            <a:r>
              <a:rPr lang="en-US" sz="1800" dirty="0"/>
              <a:t>Ensuring the security of digital financial transactions is a significant challenge. Cybersecurity threats, including hacking, phishing, and malware attacks, pose risks to the integrity and confidentiality of financial data.</a:t>
            </a:r>
            <a:r>
              <a:rPr lang="en-SI" sz="1800" dirty="0"/>
              <a:t> </a:t>
            </a:r>
            <a:r>
              <a:rPr lang="en-US" sz="1800" dirty="0"/>
              <a:t>Unauthorized access to financial information can lead to fraud, identity theft, and financial loss for individuals and organizations.</a:t>
            </a:r>
            <a:endParaRPr lang="en-SI" sz="1800" dirty="0"/>
          </a:p>
          <a:p>
            <a:pPr marL="342900" indent="-342900" algn="just">
              <a:buFont typeface="Wingdings" panose="05000000000000000000" pitchFamily="2" charset="2"/>
              <a:buChar char="Ø"/>
            </a:pPr>
            <a:r>
              <a:rPr lang="en-US" sz="1800" b="1" dirty="0"/>
              <a:t>Data Privacy Issues:</a:t>
            </a:r>
            <a:r>
              <a:rPr lang="en-SI" sz="1800" b="1" dirty="0"/>
              <a:t> </a:t>
            </a:r>
            <a:r>
              <a:rPr lang="en-US" sz="1800" dirty="0"/>
              <a:t>DFM involves the collection and processing of vast amounts of sensitive financial data. Maintaining data privacy and complying with regulations such as GDPR (General Data Protection Regulation) can be challenging.</a:t>
            </a:r>
            <a:r>
              <a:rPr lang="en-SI" sz="1800" dirty="0"/>
              <a:t> </a:t>
            </a:r>
            <a:r>
              <a:rPr lang="en-US" sz="1800" dirty="0"/>
              <a:t>Mishandling of personal financial information may result in legal consequences, damage to reputation, and loss of trust among users.</a:t>
            </a:r>
            <a:endParaRPr lang="en-SI" sz="1800" dirty="0"/>
          </a:p>
          <a:p>
            <a:pPr marL="342900" indent="-342900" algn="just">
              <a:buFont typeface="Wingdings" panose="05000000000000000000" pitchFamily="2" charset="2"/>
              <a:buChar char="Ø"/>
            </a:pPr>
            <a:r>
              <a:rPr lang="en-US" sz="1800" b="1" dirty="0"/>
              <a:t>Technology Infrastructure and Access:</a:t>
            </a:r>
            <a:r>
              <a:rPr lang="en-SI" sz="1800" b="1" dirty="0"/>
              <a:t> </a:t>
            </a:r>
            <a:r>
              <a:rPr lang="en-US" sz="1800" dirty="0"/>
              <a:t>In certain regions, inadequate technology infrastructure and limited access to digital devices or the internet hinder the widespread adoption of DFM.</a:t>
            </a:r>
            <a:r>
              <a:rPr lang="en-SI" sz="1800" dirty="0"/>
              <a:t> </a:t>
            </a:r>
            <a:r>
              <a:rPr lang="en-US" sz="1800" dirty="0"/>
              <a:t>The digital divide exacerbates financial exclusion, creating disparities in access to digital financial services among different demographic groups.</a:t>
            </a:r>
            <a:endParaRPr lang="en-SI" sz="1800" dirty="0"/>
          </a:p>
          <a:p>
            <a:pPr marL="342900" indent="-342900" algn="just">
              <a:buFont typeface="Wingdings" panose="05000000000000000000" pitchFamily="2" charset="2"/>
              <a:buChar char="Ø"/>
            </a:pPr>
            <a:r>
              <a:rPr lang="en-US" sz="1800" b="1" dirty="0"/>
              <a:t>User Education and Trust</a:t>
            </a:r>
            <a:r>
              <a:rPr lang="en-US" sz="1800" dirty="0"/>
              <a:t>: Users may lack awareness and understanding of digital financial tools and their features. Building trust in these technologies is an ongoing challenge. Users may be hesitant to adopt DFM if they do not fully understand its benefits or if they have concerns about the security of their financial information.</a:t>
            </a:r>
          </a:p>
          <a:p>
            <a:pPr marL="342900" indent="-342900" algn="just">
              <a:buFont typeface="Wingdings" panose="05000000000000000000" pitchFamily="2" charset="2"/>
              <a:buChar char="Ø"/>
            </a:pPr>
            <a:endParaRPr lang="en-US" dirty="0"/>
          </a:p>
          <a:p>
            <a:pPr marL="342900" indent="-342900" algn="just">
              <a:buFont typeface="Wingdings" panose="05000000000000000000" pitchFamily="2" charset="2"/>
              <a:buChar char="Ø"/>
            </a:pPr>
            <a:endParaRPr lang="en-US" dirty="0"/>
          </a:p>
          <a:p>
            <a:pPr algn="just"/>
            <a:endParaRPr lang="en-US" dirty="0"/>
          </a:p>
          <a:p>
            <a:pPr algn="just"/>
            <a:endParaRPr lang="en-US" dirty="0"/>
          </a:p>
          <a:p>
            <a:pPr algn="just"/>
            <a:endParaRPr lang="en-SI" dirty="0"/>
          </a:p>
        </p:txBody>
      </p:sp>
    </p:spTree>
    <p:extLst>
      <p:ext uri="{BB962C8B-B14F-4D97-AF65-F5344CB8AC3E}">
        <p14:creationId xmlns:p14="http://schemas.microsoft.com/office/powerpoint/2010/main" val="2303353654"/>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40526</TotalTime>
  <Words>3436</Words>
  <Application>Microsoft Office PowerPoint</Application>
  <PresentationFormat>Widescreen</PresentationFormat>
  <Paragraphs>202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DREAM corporate ppt</vt:lpstr>
      <vt:lpstr>Digital Financial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Jasmina Nikić</cp:lastModifiedBy>
  <cp:revision>49</cp:revision>
  <dcterms:created xsi:type="dcterms:W3CDTF">2022-12-22T12:08:40Z</dcterms:created>
  <dcterms:modified xsi:type="dcterms:W3CDTF">2023-12-26T16:22:31Z</dcterms:modified>
</cp:coreProperties>
</file>