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6" r:id="rId3"/>
    <p:sldId id="269" r:id="rId4"/>
    <p:sldId id="267" r:id="rId5"/>
    <p:sldId id="268" r:id="rId6"/>
    <p:sldId id="271" r:id="rId7"/>
    <p:sldId id="265" r:id="rId8"/>
    <p:sldId id="273" r:id="rId9"/>
    <p:sldId id="274" r:id="rId10"/>
    <p:sldId id="276" r:id="rId11"/>
    <p:sldId id="277" r:id="rId12"/>
    <p:sldId id="278" r:id="rId13"/>
    <p:sldId id="279" r:id="rId14"/>
    <p:sldId id="280" r:id="rId15"/>
    <p:sldId id="281" r:id="rId16"/>
    <p:sldId id="282" r:id="rId17"/>
    <p:sldId id="283" r:id="rId18"/>
    <p:sldId id="284" r:id="rId19"/>
    <p:sldId id="286" r:id="rId20"/>
    <p:sldId id="287" r:id="rId21"/>
    <p:sldId id="288" r:id="rId22"/>
    <p:sldId id="272"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93E"/>
    <a:srgbClr val="0AD995"/>
    <a:srgbClr val="FFFFFF"/>
    <a:srgbClr val="F5F5F5"/>
    <a:srgbClr val="F6AA07"/>
    <a:srgbClr val="6E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15" autoAdjust="0"/>
    <p:restoredTop sz="94663" autoAdjust="0"/>
  </p:normalViewPr>
  <p:slideViewPr>
    <p:cSldViewPr snapToGrid="0">
      <p:cViewPr>
        <p:scale>
          <a:sx n="61" d="100"/>
          <a:sy n="61" d="100"/>
        </p:scale>
        <p:origin x="576" y="14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r>
            <a:rPr lang="en-GB" sz="1800" b="1" noProof="0" dirty="0"/>
            <a:t>1. Traditional State</a:t>
          </a:r>
        </a:p>
      </dgm:t>
    </dgm:pt>
    <dgm:pt modelId="{52798559-ECF4-1245-ACCC-DA2E49542015}" type="parTrans" cxnId="{F81999DA-949A-1842-8AC8-3D06DC232EC3}">
      <dgm:prSet/>
      <dgm:spPr/>
      <dgm:t>
        <a:bodyPr/>
        <a:lstStyle/>
        <a:p>
          <a:endParaRPr lang="en-GB" sz="1800" b="1" noProof="0" dirty="0"/>
        </a:p>
      </dgm:t>
    </dgm:pt>
    <dgm:pt modelId="{F1A1CD25-CFD9-2A4E-B5D4-53082FF216A0}" type="sibTrans" cxnId="{F81999DA-949A-1842-8AC8-3D06DC232EC3}">
      <dgm:prSet/>
      <dgm:spPr/>
      <dgm:t>
        <a:bodyPr/>
        <a:lstStyle/>
        <a:p>
          <a:endParaRPr lang="en-GB" sz="1800" b="1" noProof="0" dirty="0"/>
        </a:p>
      </dgm:t>
    </dgm:pt>
    <dgm:pt modelId="{D04E8D9F-6046-8B4D-9625-238BF50D095A}">
      <dgm:prSet phldrT="[Testo]" custT="1"/>
      <dgm:spPr/>
      <dgm:t>
        <a:bodyPr/>
        <a:lstStyle/>
        <a:p>
          <a:r>
            <a:rPr lang="en-GB" sz="1800" b="1" noProof="0" dirty="0"/>
            <a:t>2. Digital Adoption</a:t>
          </a:r>
        </a:p>
      </dgm:t>
    </dgm:pt>
    <dgm:pt modelId="{61AB3D6A-04B5-644D-BC66-635EC0DD6315}" type="parTrans" cxnId="{BAA1E074-D186-704F-B054-C86613D81DC2}">
      <dgm:prSet/>
      <dgm:spPr/>
      <dgm:t>
        <a:bodyPr/>
        <a:lstStyle/>
        <a:p>
          <a:endParaRPr lang="en-GB" sz="1800" b="1" noProof="0" dirty="0"/>
        </a:p>
      </dgm:t>
    </dgm:pt>
    <dgm:pt modelId="{6463D7A1-0CF9-1E4D-B08F-102253F02558}" type="sibTrans" cxnId="{BAA1E074-D186-704F-B054-C86613D81DC2}">
      <dgm:prSet/>
      <dgm:spPr/>
      <dgm:t>
        <a:bodyPr/>
        <a:lstStyle/>
        <a:p>
          <a:endParaRPr lang="en-GB" sz="1800" b="1" noProof="0" dirty="0"/>
        </a:p>
      </dgm:t>
    </dgm:pt>
    <dgm:pt modelId="{1878C982-6FBF-024C-B2DB-7905E5FF1806}">
      <dgm:prSet phldrT="[Testo]" custT="1"/>
      <dgm:spPr/>
      <dgm:t>
        <a:bodyPr/>
        <a:lstStyle/>
        <a:p>
          <a:r>
            <a:rPr lang="en-GB" sz="1800" b="1" noProof="0" dirty="0"/>
            <a:t>3. Integration</a:t>
          </a:r>
        </a:p>
      </dgm:t>
    </dgm:pt>
    <dgm:pt modelId="{BD609059-E93E-A249-BE4C-F6C9491E1551}" type="parTrans" cxnId="{A2D27B29-2CCB-5347-935B-0AC17B15E939}">
      <dgm:prSet/>
      <dgm:spPr/>
      <dgm:t>
        <a:bodyPr/>
        <a:lstStyle/>
        <a:p>
          <a:endParaRPr lang="en-GB" sz="1800" b="1" noProof="0" dirty="0"/>
        </a:p>
      </dgm:t>
    </dgm:pt>
    <dgm:pt modelId="{6EF81E33-02EF-5D48-ADE2-473B5071BC7C}" type="sibTrans" cxnId="{A2D27B29-2CCB-5347-935B-0AC17B15E939}">
      <dgm:prSet/>
      <dgm:spPr/>
      <dgm:t>
        <a:bodyPr/>
        <a:lstStyle/>
        <a:p>
          <a:endParaRPr lang="en-GB" sz="1800" b="1" noProof="0" dirty="0"/>
        </a:p>
      </dgm:t>
    </dgm:pt>
    <dgm:pt modelId="{6CAFC20F-84A0-7E49-8ED3-712059FA1767}">
      <dgm:prSet custT="1"/>
      <dgm:spPr/>
      <dgm:t>
        <a:bodyPr/>
        <a:lstStyle/>
        <a:p>
          <a:r>
            <a:rPr lang="en-GB" sz="1800" b="1" i="0" noProof="0" dirty="0"/>
            <a:t>4. Digital Transformation</a:t>
          </a:r>
          <a:endParaRPr lang="en-GB" sz="1800" b="1" noProof="0" dirty="0"/>
        </a:p>
      </dgm:t>
    </dgm:pt>
    <dgm:pt modelId="{FBA2972B-C5F2-3C4E-9D26-B3CCB0F974B9}" type="parTrans" cxnId="{1EF94522-4917-0048-8E7F-34EE8F2AA1F3}">
      <dgm:prSet/>
      <dgm:spPr/>
      <dgm:t>
        <a:bodyPr/>
        <a:lstStyle/>
        <a:p>
          <a:endParaRPr lang="en-GB" sz="1800" b="1" noProof="0" dirty="0"/>
        </a:p>
      </dgm:t>
    </dgm:pt>
    <dgm:pt modelId="{4E0C59AB-214B-8941-B0B1-FDC513A45AC2}" type="sibTrans" cxnId="{1EF94522-4917-0048-8E7F-34EE8F2AA1F3}">
      <dgm:prSet/>
      <dgm:spPr/>
      <dgm:t>
        <a:bodyPr/>
        <a:lstStyle/>
        <a:p>
          <a:endParaRPr lang="en-GB" sz="1800" b="1" noProof="0" dirty="0"/>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dgm:presLayoutVars>
          <dgm:bulletEnabled val="1"/>
        </dgm:presLayoutVars>
      </dgm:prSet>
      <dgm:spPr/>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pt>
  </dgm:ptLst>
  <dgm:cxnLst>
    <dgm:cxn modelId="{1EF94522-4917-0048-8E7F-34EE8F2AA1F3}" srcId="{3FF53C16-AF3D-014B-8A66-3B7A5B39B3AD}" destId="{6CAFC20F-84A0-7E49-8ED3-712059FA1767}" srcOrd="3" destOrd="0" parTransId="{FBA2972B-C5F2-3C4E-9D26-B3CCB0F974B9}" sibTransId="{4E0C59AB-214B-8941-B0B1-FDC513A45AC2}"/>
    <dgm:cxn modelId="{A2D27B29-2CCB-5347-935B-0AC17B15E939}" srcId="{3FF53C16-AF3D-014B-8A66-3B7A5B39B3AD}" destId="{1878C982-6FBF-024C-B2DB-7905E5FF1806}" srcOrd="2" destOrd="0" parTransId="{BD609059-E93E-A249-BE4C-F6C9491E1551}" sibTransId="{6EF81E33-02EF-5D48-ADE2-473B5071BC7C}"/>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0710FC90-A0E3-404F-B071-8A8CD465B07A}" type="presOf" srcId="{6CAFC20F-84A0-7E49-8ED3-712059FA1767}" destId="{4FA21439-9008-E147-99F2-5AA67CC28F74}" srcOrd="0" destOrd="0" presId="urn:microsoft.com/office/officeart/2005/8/layout/hChevron3"/>
    <dgm:cxn modelId="{637EA5B4-11B3-EE45-A06B-0C52AA8A027F}" type="presOf" srcId="{1878C982-6FBF-024C-B2DB-7905E5FF1806}" destId="{B600813C-32CD-F246-9262-840B32DCB8D6}" srcOrd="0" destOrd="0" presId="urn:microsoft.com/office/officeart/2005/8/layout/hChevron3"/>
    <dgm:cxn modelId="{58586DCA-DA24-BC43-B5D7-7FC7A964439B}" type="presOf" srcId="{3FF53C16-AF3D-014B-8A66-3B7A5B39B3AD}" destId="{6F37C973-1354-EF45-83A1-C582672647E0}"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C17D39F7-93A8-AB48-A2B7-506666BBAC04}" type="presOf" srcId="{C4C1BA82-7478-F345-B41D-5F1C9D63D183}" destId="{F7C0BB30-691F-254C-9EF1-ECEEE1E78D88}" srcOrd="0" destOrd="0" presId="urn:microsoft.com/office/officeart/2005/8/layout/hChevron3"/>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r>
            <a:rPr lang="en-GB" sz="1800" b="1" noProof="0" dirty="0"/>
            <a:t>1. Traditional State</a:t>
          </a:r>
        </a:p>
      </dgm:t>
    </dgm:pt>
    <dgm:pt modelId="{52798559-ECF4-1245-ACCC-DA2E49542015}" type="parTrans" cxnId="{F81999DA-949A-1842-8AC8-3D06DC232EC3}">
      <dgm:prSet/>
      <dgm:spPr/>
      <dgm:t>
        <a:bodyPr/>
        <a:lstStyle/>
        <a:p>
          <a:endParaRPr lang="en-GB" sz="1800" b="1" noProof="0" dirty="0"/>
        </a:p>
      </dgm:t>
    </dgm:pt>
    <dgm:pt modelId="{F1A1CD25-CFD9-2A4E-B5D4-53082FF216A0}" type="sibTrans" cxnId="{F81999DA-949A-1842-8AC8-3D06DC232EC3}">
      <dgm:prSet/>
      <dgm:spPr/>
      <dgm:t>
        <a:bodyPr/>
        <a:lstStyle/>
        <a:p>
          <a:endParaRPr lang="en-GB" sz="1800" b="1" noProof="0" dirty="0"/>
        </a:p>
      </dgm:t>
    </dgm:pt>
    <dgm:pt modelId="{D04E8D9F-6046-8B4D-9625-238BF50D095A}">
      <dgm:prSet phldrT="[Testo]" custT="1"/>
      <dgm:spPr/>
      <dgm:t>
        <a:bodyPr/>
        <a:lstStyle/>
        <a:p>
          <a:r>
            <a:rPr lang="en-GB" sz="1800" b="1" noProof="0" dirty="0"/>
            <a:t>2. Digital Adoption</a:t>
          </a:r>
        </a:p>
      </dgm:t>
    </dgm:pt>
    <dgm:pt modelId="{61AB3D6A-04B5-644D-BC66-635EC0DD6315}" type="parTrans" cxnId="{BAA1E074-D186-704F-B054-C86613D81DC2}">
      <dgm:prSet/>
      <dgm:spPr/>
      <dgm:t>
        <a:bodyPr/>
        <a:lstStyle/>
        <a:p>
          <a:endParaRPr lang="en-GB" sz="1800" b="1" noProof="0" dirty="0"/>
        </a:p>
      </dgm:t>
    </dgm:pt>
    <dgm:pt modelId="{6463D7A1-0CF9-1E4D-B08F-102253F02558}" type="sibTrans" cxnId="{BAA1E074-D186-704F-B054-C86613D81DC2}">
      <dgm:prSet/>
      <dgm:spPr/>
      <dgm:t>
        <a:bodyPr/>
        <a:lstStyle/>
        <a:p>
          <a:endParaRPr lang="en-GB" sz="1800" b="1" noProof="0" dirty="0"/>
        </a:p>
      </dgm:t>
    </dgm:pt>
    <dgm:pt modelId="{1878C982-6FBF-024C-B2DB-7905E5FF1806}">
      <dgm:prSet phldrT="[Testo]" custT="1"/>
      <dgm:spPr/>
      <dgm:t>
        <a:bodyPr/>
        <a:lstStyle/>
        <a:p>
          <a:r>
            <a:rPr lang="en-GB" sz="1800" b="1" noProof="0" dirty="0">
              <a:solidFill>
                <a:schemeClr val="accent6">
                  <a:lumMod val="10000"/>
                  <a:lumOff val="90000"/>
                </a:schemeClr>
              </a:solidFill>
            </a:rPr>
            <a:t>3. Integration</a:t>
          </a:r>
        </a:p>
      </dgm:t>
    </dgm:pt>
    <dgm:pt modelId="{BD609059-E93E-A249-BE4C-F6C9491E1551}" type="parTrans" cxnId="{A2D27B29-2CCB-5347-935B-0AC17B15E939}">
      <dgm:prSet/>
      <dgm:spPr/>
      <dgm:t>
        <a:bodyPr/>
        <a:lstStyle/>
        <a:p>
          <a:endParaRPr lang="en-GB" sz="1800" b="1" noProof="0" dirty="0"/>
        </a:p>
      </dgm:t>
    </dgm:pt>
    <dgm:pt modelId="{6EF81E33-02EF-5D48-ADE2-473B5071BC7C}" type="sibTrans" cxnId="{A2D27B29-2CCB-5347-935B-0AC17B15E939}">
      <dgm:prSet/>
      <dgm:spPr/>
      <dgm:t>
        <a:bodyPr/>
        <a:lstStyle/>
        <a:p>
          <a:endParaRPr lang="en-GB" sz="1800" b="1" noProof="0" dirty="0"/>
        </a:p>
      </dgm:t>
    </dgm:pt>
    <dgm:pt modelId="{6CAFC20F-84A0-7E49-8ED3-712059FA1767}">
      <dgm:prSet custT="1"/>
      <dgm:spPr/>
      <dgm:t>
        <a:bodyPr/>
        <a:lstStyle/>
        <a:p>
          <a:r>
            <a:rPr lang="en-GB" sz="1800" b="1" i="0" noProof="0" dirty="0">
              <a:solidFill>
                <a:schemeClr val="accent6">
                  <a:lumMod val="10000"/>
                  <a:lumOff val="90000"/>
                </a:schemeClr>
              </a:solidFill>
            </a:rPr>
            <a:t>4. Digital Transformation</a:t>
          </a:r>
          <a:endParaRPr lang="en-GB" sz="1800" b="1" noProof="0" dirty="0">
            <a:solidFill>
              <a:schemeClr val="accent6">
                <a:lumMod val="10000"/>
                <a:lumOff val="90000"/>
              </a:schemeClr>
            </a:solidFill>
          </a:endParaRPr>
        </a:p>
      </dgm:t>
    </dgm:pt>
    <dgm:pt modelId="{FBA2972B-C5F2-3C4E-9D26-B3CCB0F974B9}" type="parTrans" cxnId="{1EF94522-4917-0048-8E7F-34EE8F2AA1F3}">
      <dgm:prSet/>
      <dgm:spPr/>
      <dgm:t>
        <a:bodyPr/>
        <a:lstStyle/>
        <a:p>
          <a:endParaRPr lang="en-GB" sz="1800" b="1" noProof="0" dirty="0"/>
        </a:p>
      </dgm:t>
    </dgm:pt>
    <dgm:pt modelId="{4E0C59AB-214B-8941-B0B1-FDC513A45AC2}" type="sibTrans" cxnId="{1EF94522-4917-0048-8E7F-34EE8F2AA1F3}">
      <dgm:prSet/>
      <dgm:spPr/>
      <dgm:t>
        <a:bodyPr/>
        <a:lstStyle/>
        <a:p>
          <a:endParaRPr lang="en-GB" sz="1800" b="1" noProof="0" dirty="0"/>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dgm:presLayoutVars>
          <dgm:bulletEnabled val="1"/>
        </dgm:presLayoutVars>
      </dgm:prSet>
      <dgm:spPr/>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pt>
  </dgm:ptLst>
  <dgm:cxnLst>
    <dgm:cxn modelId="{1EF94522-4917-0048-8E7F-34EE8F2AA1F3}" srcId="{3FF53C16-AF3D-014B-8A66-3B7A5B39B3AD}" destId="{6CAFC20F-84A0-7E49-8ED3-712059FA1767}" srcOrd="3" destOrd="0" parTransId="{FBA2972B-C5F2-3C4E-9D26-B3CCB0F974B9}" sibTransId="{4E0C59AB-214B-8941-B0B1-FDC513A45AC2}"/>
    <dgm:cxn modelId="{A2D27B29-2CCB-5347-935B-0AC17B15E939}" srcId="{3FF53C16-AF3D-014B-8A66-3B7A5B39B3AD}" destId="{1878C982-6FBF-024C-B2DB-7905E5FF1806}" srcOrd="2" destOrd="0" parTransId="{BD609059-E93E-A249-BE4C-F6C9491E1551}" sibTransId="{6EF81E33-02EF-5D48-ADE2-473B5071BC7C}"/>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0710FC90-A0E3-404F-B071-8A8CD465B07A}" type="presOf" srcId="{6CAFC20F-84A0-7E49-8ED3-712059FA1767}" destId="{4FA21439-9008-E147-99F2-5AA67CC28F74}" srcOrd="0" destOrd="0" presId="urn:microsoft.com/office/officeart/2005/8/layout/hChevron3"/>
    <dgm:cxn modelId="{637EA5B4-11B3-EE45-A06B-0C52AA8A027F}" type="presOf" srcId="{1878C982-6FBF-024C-B2DB-7905E5FF1806}" destId="{B600813C-32CD-F246-9262-840B32DCB8D6}" srcOrd="0" destOrd="0" presId="urn:microsoft.com/office/officeart/2005/8/layout/hChevron3"/>
    <dgm:cxn modelId="{58586DCA-DA24-BC43-B5D7-7FC7A964439B}" type="presOf" srcId="{3FF53C16-AF3D-014B-8A66-3B7A5B39B3AD}" destId="{6F37C973-1354-EF45-83A1-C582672647E0}"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C17D39F7-93A8-AB48-A2B7-506666BBAC04}" type="presOf" srcId="{C4C1BA82-7478-F345-B41D-5F1C9D63D183}" destId="{F7C0BB30-691F-254C-9EF1-ECEEE1E78D88}" srcOrd="0" destOrd="0" presId="urn:microsoft.com/office/officeart/2005/8/layout/hChevron3"/>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DF6618-657D-0642-B127-25C26FB519F9}" type="doc">
      <dgm:prSet loTypeId="urn:microsoft.com/office/officeart/2009/3/layout/HorizontalOrganizationChart" loCatId="list" qsTypeId="urn:microsoft.com/office/officeart/2005/8/quickstyle/simple1" qsCatId="simple" csTypeId="urn:microsoft.com/office/officeart/2005/8/colors/accent1_2" csCatId="accent1" phldr="1"/>
      <dgm:spPr/>
      <dgm:t>
        <a:bodyPr/>
        <a:lstStyle/>
        <a:p>
          <a:endParaRPr lang="it-IT"/>
        </a:p>
      </dgm:t>
    </dgm:pt>
    <dgm:pt modelId="{173BCA36-7093-C44E-9898-CBCD40F3BE57}">
      <dgm:prSet phldrT="[Testo]" custT="1"/>
      <dgm:spPr>
        <a:solidFill>
          <a:srgbClr val="0AD995"/>
        </a:solidFill>
        <a:ln>
          <a:solidFill>
            <a:srgbClr val="0AD995"/>
          </a:solidFill>
        </a:ln>
      </dgm:spPr>
      <dgm:t>
        <a:bodyPr/>
        <a:lstStyle/>
        <a:p>
          <a:r>
            <a:rPr lang="it-IT" sz="1400" b="1" dirty="0">
              <a:solidFill>
                <a:srgbClr val="002060"/>
              </a:solidFill>
            </a:rPr>
            <a:t>START</a:t>
          </a:r>
        </a:p>
      </dgm:t>
    </dgm:pt>
    <dgm:pt modelId="{D892E107-02F6-8344-B283-4DC1EB65BE14}" type="parTrans" cxnId="{6B84F940-A131-BF4C-8C5C-46B94D564BB1}">
      <dgm:prSet/>
      <dgm:spPr/>
      <dgm:t>
        <a:bodyPr/>
        <a:lstStyle/>
        <a:p>
          <a:endParaRPr lang="it-IT" sz="1400"/>
        </a:p>
      </dgm:t>
    </dgm:pt>
    <dgm:pt modelId="{1E819F66-5410-3645-BDF5-D7302E26BED3}" type="sibTrans" cxnId="{6B84F940-A131-BF4C-8C5C-46B94D564BB1}">
      <dgm:prSet/>
      <dgm:spPr/>
      <dgm:t>
        <a:bodyPr/>
        <a:lstStyle/>
        <a:p>
          <a:endParaRPr lang="it-IT" sz="1400"/>
        </a:p>
      </dgm:t>
    </dgm:pt>
    <dgm:pt modelId="{5CA749E6-6CD6-4442-99A8-34B2B1CCCC16}">
      <dgm:prSet phldrT="[Testo]" custT="1"/>
      <dgm:spPr>
        <a:solidFill>
          <a:schemeClr val="bg2">
            <a:lumMod val="95000"/>
          </a:schemeClr>
        </a:solidFill>
        <a:ln>
          <a:solidFill>
            <a:srgbClr val="0AD995"/>
          </a:solidFill>
        </a:ln>
      </dgm:spPr>
      <dgm:t>
        <a:bodyPr/>
        <a:lstStyle/>
        <a:p>
          <a:r>
            <a:rPr lang="it-IT" sz="1400" b="1" dirty="0">
              <a:solidFill>
                <a:srgbClr val="002060"/>
              </a:solidFill>
            </a:rPr>
            <a:t>IDENTIFICATION PROCESS</a:t>
          </a:r>
        </a:p>
      </dgm:t>
    </dgm:pt>
    <dgm:pt modelId="{1CE31C3B-660B-224A-91D5-3CF2F72AEFEA}" type="parTrans" cxnId="{01F188F6-1FCE-904D-8738-11AEB1B3CFFB}">
      <dgm:prSet/>
      <dgm:spPr/>
      <dgm:t>
        <a:bodyPr/>
        <a:lstStyle/>
        <a:p>
          <a:endParaRPr lang="it-IT" sz="1400"/>
        </a:p>
      </dgm:t>
    </dgm:pt>
    <dgm:pt modelId="{8403126C-5857-BE41-B035-FA76B67B08E4}" type="sibTrans" cxnId="{01F188F6-1FCE-904D-8738-11AEB1B3CFFB}">
      <dgm:prSet/>
      <dgm:spPr/>
      <dgm:t>
        <a:bodyPr/>
        <a:lstStyle/>
        <a:p>
          <a:endParaRPr lang="it-IT" sz="1400"/>
        </a:p>
      </dgm:t>
    </dgm:pt>
    <dgm:pt modelId="{AF073119-409B-4F41-B22F-6861D6A41D98}">
      <dgm:prSet custT="1"/>
      <dgm:spPr>
        <a:solidFill>
          <a:srgbClr val="FFFFFF"/>
        </a:solidFill>
        <a:ln>
          <a:solidFill>
            <a:srgbClr val="0AD995"/>
          </a:solidFill>
        </a:ln>
      </dgm:spPr>
      <dgm:t>
        <a:bodyPr/>
        <a:lstStyle/>
        <a:p>
          <a:r>
            <a:rPr lang="en-GB" sz="1400" b="0" noProof="0" dirty="0">
              <a:solidFill>
                <a:srgbClr val="002060"/>
              </a:solidFill>
            </a:rPr>
            <a:t>Examples: Blockchain, IoT, Automation</a:t>
          </a:r>
        </a:p>
      </dgm:t>
    </dgm:pt>
    <dgm:pt modelId="{EFBFD695-BB70-A84F-89CD-4AE78E415E5B}" type="parTrans" cxnId="{0910919D-7308-FC46-AB57-7A923F65A3F2}">
      <dgm:prSet/>
      <dgm:spPr/>
      <dgm:t>
        <a:bodyPr/>
        <a:lstStyle/>
        <a:p>
          <a:endParaRPr lang="it-IT" sz="1400"/>
        </a:p>
      </dgm:t>
    </dgm:pt>
    <dgm:pt modelId="{1891BA1F-6B8C-384D-8427-FC65634B7F0B}" type="sibTrans" cxnId="{0910919D-7308-FC46-AB57-7A923F65A3F2}">
      <dgm:prSet/>
      <dgm:spPr/>
      <dgm:t>
        <a:bodyPr/>
        <a:lstStyle/>
        <a:p>
          <a:endParaRPr lang="it-IT" sz="1400"/>
        </a:p>
      </dgm:t>
    </dgm:pt>
    <dgm:pt modelId="{263D0635-4691-AD4E-987B-92618AC945BE}">
      <dgm:prSet custT="1"/>
      <dgm:spPr>
        <a:solidFill>
          <a:schemeClr val="bg2">
            <a:lumMod val="95000"/>
          </a:schemeClr>
        </a:solidFill>
        <a:ln>
          <a:solidFill>
            <a:srgbClr val="0AD995"/>
          </a:solidFill>
        </a:ln>
      </dgm:spPr>
      <dgm:t>
        <a:bodyPr/>
        <a:lstStyle/>
        <a:p>
          <a:r>
            <a:rPr lang="it-IT" sz="1400" b="1" dirty="0">
              <a:solidFill>
                <a:srgbClr val="002060"/>
              </a:solidFill>
            </a:rPr>
            <a:t>ASSESSMENT AND RELEVANCE</a:t>
          </a:r>
        </a:p>
      </dgm:t>
    </dgm:pt>
    <dgm:pt modelId="{8BC5FA33-6809-0140-BAAB-E60C13AFA243}" type="parTrans" cxnId="{872943B8-AFD6-694D-BDF1-23AF0DA02364}">
      <dgm:prSet/>
      <dgm:spPr/>
      <dgm:t>
        <a:bodyPr/>
        <a:lstStyle/>
        <a:p>
          <a:endParaRPr lang="it-IT" sz="1400"/>
        </a:p>
      </dgm:t>
    </dgm:pt>
    <dgm:pt modelId="{3C17B1BC-7526-D140-A5D8-22CC41656878}" type="sibTrans" cxnId="{872943B8-AFD6-694D-BDF1-23AF0DA02364}">
      <dgm:prSet/>
      <dgm:spPr/>
      <dgm:t>
        <a:bodyPr/>
        <a:lstStyle/>
        <a:p>
          <a:endParaRPr lang="it-IT" sz="1400"/>
        </a:p>
      </dgm:t>
    </dgm:pt>
    <dgm:pt modelId="{08006C23-E385-B047-BE23-10E2B74FD1A0}">
      <dgm:prSet custT="1"/>
      <dgm:spPr>
        <a:solidFill>
          <a:schemeClr val="bg2">
            <a:lumMod val="95000"/>
          </a:schemeClr>
        </a:solidFill>
        <a:ln>
          <a:solidFill>
            <a:srgbClr val="0AD995"/>
          </a:solidFill>
        </a:ln>
      </dgm:spPr>
      <dgm:t>
        <a:bodyPr/>
        <a:lstStyle/>
        <a:p>
          <a:r>
            <a:rPr lang="it-IT" sz="1400" b="1" dirty="0">
              <a:solidFill>
                <a:srgbClr val="002060"/>
              </a:solidFill>
            </a:rPr>
            <a:t>DECISION POINT</a:t>
          </a:r>
        </a:p>
      </dgm:t>
    </dgm:pt>
    <dgm:pt modelId="{29D1631B-4DBD-C54C-AA70-46F50D1A7777}" type="parTrans" cxnId="{3917D8C3-E1ED-6643-B3B9-BA69604105A7}">
      <dgm:prSet/>
      <dgm:spPr/>
      <dgm:t>
        <a:bodyPr/>
        <a:lstStyle/>
        <a:p>
          <a:endParaRPr lang="it-IT" sz="1400"/>
        </a:p>
      </dgm:t>
    </dgm:pt>
    <dgm:pt modelId="{845166BA-7EA3-BB41-9E40-454DB251BC35}" type="sibTrans" cxnId="{3917D8C3-E1ED-6643-B3B9-BA69604105A7}">
      <dgm:prSet/>
      <dgm:spPr/>
      <dgm:t>
        <a:bodyPr/>
        <a:lstStyle/>
        <a:p>
          <a:endParaRPr lang="it-IT" sz="1400"/>
        </a:p>
      </dgm:t>
    </dgm:pt>
    <dgm:pt modelId="{1EC6AA31-EE6A-5744-B0DC-36424EBD26E3}">
      <dgm:prSet custT="1"/>
      <dgm:spPr/>
      <dgm:t>
        <a:bodyPr/>
        <a:lstStyle/>
        <a:p>
          <a:r>
            <a:rPr lang="en-GB" sz="1400" noProof="0" dirty="0">
              <a:solidFill>
                <a:srgbClr val="002060"/>
              </a:solidFill>
            </a:rPr>
            <a:t>If relevant</a:t>
          </a:r>
        </a:p>
      </dgm:t>
    </dgm:pt>
    <dgm:pt modelId="{462F2010-D62E-3747-9728-420099475D9B}" type="parTrans" cxnId="{B9ABE4B9-C041-2549-853B-583F781BED5E}">
      <dgm:prSet/>
      <dgm:spPr/>
      <dgm:t>
        <a:bodyPr/>
        <a:lstStyle/>
        <a:p>
          <a:endParaRPr lang="it-IT" sz="1400"/>
        </a:p>
      </dgm:t>
    </dgm:pt>
    <dgm:pt modelId="{B35CCFAC-BF39-6F42-8F5C-60521F5E8326}" type="sibTrans" cxnId="{B9ABE4B9-C041-2549-853B-583F781BED5E}">
      <dgm:prSet/>
      <dgm:spPr/>
      <dgm:t>
        <a:bodyPr/>
        <a:lstStyle/>
        <a:p>
          <a:endParaRPr lang="it-IT" sz="1400"/>
        </a:p>
      </dgm:t>
    </dgm:pt>
    <dgm:pt modelId="{56EC0922-3C6A-4445-B374-D2814A4EA2CB}">
      <dgm:prSet custT="1"/>
      <dgm:spPr/>
      <dgm:t>
        <a:bodyPr/>
        <a:lstStyle/>
        <a:p>
          <a:r>
            <a:rPr lang="en-GB" sz="1400" noProof="0" dirty="0">
              <a:solidFill>
                <a:srgbClr val="002060"/>
              </a:solidFill>
            </a:rPr>
            <a:t>If not relevant</a:t>
          </a:r>
        </a:p>
      </dgm:t>
    </dgm:pt>
    <dgm:pt modelId="{47B134F5-2B5A-504C-AA0D-E6136A2C5956}" type="parTrans" cxnId="{62FAE3EF-196A-F34A-B669-935A8E87F95E}">
      <dgm:prSet/>
      <dgm:spPr/>
      <dgm:t>
        <a:bodyPr/>
        <a:lstStyle/>
        <a:p>
          <a:endParaRPr lang="it-IT" sz="1400"/>
        </a:p>
      </dgm:t>
    </dgm:pt>
    <dgm:pt modelId="{13DF9A81-2A62-E847-897C-FC783C1906AC}" type="sibTrans" cxnId="{62FAE3EF-196A-F34A-B669-935A8E87F95E}">
      <dgm:prSet/>
      <dgm:spPr/>
      <dgm:t>
        <a:bodyPr/>
        <a:lstStyle/>
        <a:p>
          <a:endParaRPr lang="it-IT" sz="1400"/>
        </a:p>
      </dgm:t>
    </dgm:pt>
    <dgm:pt modelId="{40630938-CEC8-ED4E-A6AA-5E7AF12C3836}">
      <dgm:prSet custT="1"/>
      <dgm:spPr>
        <a:solidFill>
          <a:schemeClr val="bg2">
            <a:lumMod val="95000"/>
          </a:schemeClr>
        </a:solidFill>
        <a:ln>
          <a:solidFill>
            <a:srgbClr val="0AD995"/>
          </a:solidFill>
        </a:ln>
      </dgm:spPr>
      <dgm:t>
        <a:bodyPr/>
        <a:lstStyle/>
        <a:p>
          <a:r>
            <a:rPr lang="it-IT" sz="1400" b="1" dirty="0">
              <a:solidFill>
                <a:srgbClr val="002060"/>
              </a:solidFill>
            </a:rPr>
            <a:t>PROACTIVE STRATEGIES FOR ADOPTION</a:t>
          </a:r>
        </a:p>
      </dgm:t>
    </dgm:pt>
    <dgm:pt modelId="{C20A21BC-A7C7-4C47-885B-E96E33594C24}" type="parTrans" cxnId="{239DBEA9-B38A-E14E-BE02-AF46003CA9CD}">
      <dgm:prSet/>
      <dgm:spPr/>
      <dgm:t>
        <a:bodyPr/>
        <a:lstStyle/>
        <a:p>
          <a:endParaRPr lang="it-IT" sz="1400"/>
        </a:p>
      </dgm:t>
    </dgm:pt>
    <dgm:pt modelId="{92E69BF1-70D7-1F42-904D-98BDD985F638}" type="sibTrans" cxnId="{239DBEA9-B38A-E14E-BE02-AF46003CA9CD}">
      <dgm:prSet/>
      <dgm:spPr/>
      <dgm:t>
        <a:bodyPr/>
        <a:lstStyle/>
        <a:p>
          <a:endParaRPr lang="it-IT" sz="1400"/>
        </a:p>
      </dgm:t>
    </dgm:pt>
    <dgm:pt modelId="{33CFCFDE-7502-4B4F-AE85-D6362B78BD5A}">
      <dgm:prSet custT="1"/>
      <dgm:spPr>
        <a:solidFill>
          <a:schemeClr val="bg2">
            <a:lumMod val="95000"/>
          </a:schemeClr>
        </a:solidFill>
        <a:ln>
          <a:solidFill>
            <a:srgbClr val="0AD995"/>
          </a:solidFill>
        </a:ln>
      </dgm:spPr>
      <dgm:t>
        <a:bodyPr/>
        <a:lstStyle/>
        <a:p>
          <a:r>
            <a:rPr lang="it-IT" sz="1400" b="1" dirty="0">
              <a:solidFill>
                <a:srgbClr val="002060"/>
              </a:solidFill>
            </a:rPr>
            <a:t>NO ACTION NEEDED</a:t>
          </a:r>
        </a:p>
      </dgm:t>
    </dgm:pt>
    <dgm:pt modelId="{DEE1325E-B3B1-B645-8B9A-8D425F351CD0}" type="parTrans" cxnId="{0B62A7D4-F410-D24E-A60B-5EBF20B31163}">
      <dgm:prSet/>
      <dgm:spPr/>
      <dgm:t>
        <a:bodyPr/>
        <a:lstStyle/>
        <a:p>
          <a:endParaRPr lang="it-IT" sz="1400"/>
        </a:p>
      </dgm:t>
    </dgm:pt>
    <dgm:pt modelId="{96E9C3B0-C7C4-FA4E-BFAB-91D9D895AAFF}" type="sibTrans" cxnId="{0B62A7D4-F410-D24E-A60B-5EBF20B31163}">
      <dgm:prSet/>
      <dgm:spPr/>
      <dgm:t>
        <a:bodyPr/>
        <a:lstStyle/>
        <a:p>
          <a:endParaRPr lang="it-IT" sz="1400"/>
        </a:p>
      </dgm:t>
    </dgm:pt>
    <dgm:pt modelId="{450D1EA7-DA6A-D949-9C16-50E135160D70}">
      <dgm:prSet custT="1"/>
      <dgm:spPr>
        <a:solidFill>
          <a:schemeClr val="bg2">
            <a:lumMod val="95000"/>
          </a:schemeClr>
        </a:solidFill>
        <a:ln>
          <a:solidFill>
            <a:srgbClr val="0AD995"/>
          </a:solidFill>
        </a:ln>
      </dgm:spPr>
      <dgm:t>
        <a:bodyPr/>
        <a:lstStyle/>
        <a:p>
          <a:r>
            <a:rPr lang="it-IT" sz="1400" b="1" dirty="0">
              <a:solidFill>
                <a:srgbClr val="002060"/>
              </a:solidFill>
            </a:rPr>
            <a:t>STAYING INFORMED</a:t>
          </a:r>
        </a:p>
      </dgm:t>
    </dgm:pt>
    <dgm:pt modelId="{A596CABA-5D5D-3441-8F00-ABD5C4C35224}" type="parTrans" cxnId="{AEBF5BC4-2D3C-C144-B058-802C7DE327E1}">
      <dgm:prSet/>
      <dgm:spPr/>
      <dgm:t>
        <a:bodyPr/>
        <a:lstStyle/>
        <a:p>
          <a:endParaRPr lang="it-IT" sz="1400"/>
        </a:p>
      </dgm:t>
    </dgm:pt>
    <dgm:pt modelId="{854F5845-2191-1940-9E94-79B68353783F}" type="sibTrans" cxnId="{AEBF5BC4-2D3C-C144-B058-802C7DE327E1}">
      <dgm:prSet/>
      <dgm:spPr/>
      <dgm:t>
        <a:bodyPr/>
        <a:lstStyle/>
        <a:p>
          <a:endParaRPr lang="it-IT" sz="1400"/>
        </a:p>
      </dgm:t>
    </dgm:pt>
    <dgm:pt modelId="{3A012F7A-3EE8-1C4E-8F84-8898BF5B2AE6}">
      <dgm:prSet custT="1"/>
      <dgm:spPr>
        <a:solidFill>
          <a:schemeClr val="bg2">
            <a:lumMod val="95000"/>
          </a:schemeClr>
        </a:solidFill>
        <a:ln>
          <a:solidFill>
            <a:srgbClr val="0AD995"/>
          </a:solidFill>
        </a:ln>
      </dgm:spPr>
      <dgm:t>
        <a:bodyPr/>
        <a:lstStyle/>
        <a:p>
          <a:r>
            <a:rPr lang="it-IT" sz="1400" b="1" dirty="0">
              <a:solidFill>
                <a:srgbClr val="002060"/>
              </a:solidFill>
            </a:rPr>
            <a:t>NEW TRENDS</a:t>
          </a:r>
        </a:p>
      </dgm:t>
    </dgm:pt>
    <dgm:pt modelId="{4C655FA1-C2E2-7F44-AE50-F98DC3385236}" type="parTrans" cxnId="{9CC5D2A7-EC00-094C-AE06-D7FF37926F70}">
      <dgm:prSet/>
      <dgm:spPr/>
      <dgm:t>
        <a:bodyPr/>
        <a:lstStyle/>
        <a:p>
          <a:endParaRPr lang="it-IT" sz="1400"/>
        </a:p>
      </dgm:t>
    </dgm:pt>
    <dgm:pt modelId="{D1988928-BBB9-384E-8EF0-6DF2B1DF76F9}" type="sibTrans" cxnId="{9CC5D2A7-EC00-094C-AE06-D7FF37926F70}">
      <dgm:prSet/>
      <dgm:spPr/>
      <dgm:t>
        <a:bodyPr/>
        <a:lstStyle/>
        <a:p>
          <a:endParaRPr lang="it-IT" sz="1400"/>
        </a:p>
      </dgm:t>
    </dgm:pt>
    <dgm:pt modelId="{74B872E9-79D4-2149-984A-98DCB033304E}">
      <dgm:prSet custT="1"/>
      <dgm:spPr>
        <a:solidFill>
          <a:schemeClr val="bg2">
            <a:lumMod val="95000"/>
          </a:schemeClr>
        </a:solidFill>
        <a:ln>
          <a:solidFill>
            <a:srgbClr val="0AD995"/>
          </a:solidFill>
        </a:ln>
      </dgm:spPr>
      <dgm:t>
        <a:bodyPr/>
        <a:lstStyle/>
        <a:p>
          <a:r>
            <a:rPr lang="it-IT" sz="1400" b="1" dirty="0">
              <a:solidFill>
                <a:srgbClr val="002060"/>
              </a:solidFill>
            </a:rPr>
            <a:t>SUCCESSFUL OUTCOMES </a:t>
          </a:r>
          <a:r>
            <a:rPr lang="en-GB" sz="1400" b="0" noProof="0" dirty="0">
              <a:solidFill>
                <a:srgbClr val="002060"/>
              </a:solidFill>
            </a:rPr>
            <a:t>(e.g., increased efficiency)</a:t>
          </a:r>
        </a:p>
      </dgm:t>
    </dgm:pt>
    <dgm:pt modelId="{2EDA40DE-A22F-BA44-B8FA-0FF98E6B47E2}" type="parTrans" cxnId="{B231C2BD-3529-1A4B-99A0-FFFB3CC6B42B}">
      <dgm:prSet/>
      <dgm:spPr/>
      <dgm:t>
        <a:bodyPr/>
        <a:lstStyle/>
        <a:p>
          <a:endParaRPr lang="it-IT" sz="1400"/>
        </a:p>
      </dgm:t>
    </dgm:pt>
    <dgm:pt modelId="{419EDEC4-8055-C949-A118-28013944104E}" type="sibTrans" cxnId="{B231C2BD-3529-1A4B-99A0-FFFB3CC6B42B}">
      <dgm:prSet/>
      <dgm:spPr/>
      <dgm:t>
        <a:bodyPr/>
        <a:lstStyle/>
        <a:p>
          <a:endParaRPr lang="it-IT" sz="1400"/>
        </a:p>
      </dgm:t>
    </dgm:pt>
    <dgm:pt modelId="{375B97FD-0C4A-4747-B084-73D5D506DB70}">
      <dgm:prSet custT="1"/>
      <dgm:spPr>
        <a:solidFill>
          <a:srgbClr val="0AD995"/>
        </a:solidFill>
        <a:ln>
          <a:solidFill>
            <a:srgbClr val="0AD995"/>
          </a:solidFill>
        </a:ln>
      </dgm:spPr>
      <dgm:t>
        <a:bodyPr/>
        <a:lstStyle/>
        <a:p>
          <a:r>
            <a:rPr lang="it-IT" sz="1400" b="1" dirty="0">
              <a:solidFill>
                <a:srgbClr val="002060"/>
              </a:solidFill>
            </a:rPr>
            <a:t>END</a:t>
          </a:r>
        </a:p>
      </dgm:t>
    </dgm:pt>
    <dgm:pt modelId="{4191C480-8575-F048-B4DA-9F23E3553860}" type="parTrans" cxnId="{7C948695-A483-B34E-8F62-3D37FE152DB3}">
      <dgm:prSet/>
      <dgm:spPr/>
      <dgm:t>
        <a:bodyPr/>
        <a:lstStyle/>
        <a:p>
          <a:endParaRPr lang="it-IT" sz="1400"/>
        </a:p>
      </dgm:t>
    </dgm:pt>
    <dgm:pt modelId="{2C4AD4B6-1404-3942-94EC-6C7D0378E242}" type="sibTrans" cxnId="{7C948695-A483-B34E-8F62-3D37FE152DB3}">
      <dgm:prSet/>
      <dgm:spPr/>
      <dgm:t>
        <a:bodyPr/>
        <a:lstStyle/>
        <a:p>
          <a:endParaRPr lang="it-IT" sz="1400"/>
        </a:p>
      </dgm:t>
    </dgm:pt>
    <dgm:pt modelId="{401406A8-7A83-884F-8135-4CAB1E492755}" type="pres">
      <dgm:prSet presAssocID="{D8DF6618-657D-0642-B127-25C26FB519F9}" presName="hierChild1" presStyleCnt="0">
        <dgm:presLayoutVars>
          <dgm:orgChart val="1"/>
          <dgm:chPref val="1"/>
          <dgm:dir/>
          <dgm:animOne val="branch"/>
          <dgm:animLvl val="lvl"/>
          <dgm:resizeHandles/>
        </dgm:presLayoutVars>
      </dgm:prSet>
      <dgm:spPr/>
    </dgm:pt>
    <dgm:pt modelId="{17E65BCE-6FA8-4448-8B13-3C5A117A7E07}" type="pres">
      <dgm:prSet presAssocID="{173BCA36-7093-C44E-9898-CBCD40F3BE57}" presName="hierRoot1" presStyleCnt="0">
        <dgm:presLayoutVars>
          <dgm:hierBranch val="init"/>
        </dgm:presLayoutVars>
      </dgm:prSet>
      <dgm:spPr/>
    </dgm:pt>
    <dgm:pt modelId="{E69464CB-23E8-6547-A2C3-F804ABE23FA5}" type="pres">
      <dgm:prSet presAssocID="{173BCA36-7093-C44E-9898-CBCD40F3BE57}" presName="rootComposite1" presStyleCnt="0"/>
      <dgm:spPr/>
    </dgm:pt>
    <dgm:pt modelId="{084D987B-CA46-0A4F-88BA-4A1A64D85D31}" type="pres">
      <dgm:prSet presAssocID="{173BCA36-7093-C44E-9898-CBCD40F3BE57}" presName="rootText1" presStyleLbl="node0" presStyleIdx="0" presStyleCnt="1" custScaleX="161035" custScaleY="310841">
        <dgm:presLayoutVars>
          <dgm:chPref val="3"/>
        </dgm:presLayoutVars>
      </dgm:prSet>
      <dgm:spPr>
        <a:prstGeom prst="ellipse">
          <a:avLst/>
        </a:prstGeom>
      </dgm:spPr>
    </dgm:pt>
    <dgm:pt modelId="{64C5834D-54CF-6F48-BFB1-3DB84ED1DCE1}" type="pres">
      <dgm:prSet presAssocID="{173BCA36-7093-C44E-9898-CBCD40F3BE57}" presName="rootConnector1" presStyleLbl="node1" presStyleIdx="0" presStyleCnt="0"/>
      <dgm:spPr/>
    </dgm:pt>
    <dgm:pt modelId="{A1C427C7-32A2-4345-819D-2D98D670AF2C}" type="pres">
      <dgm:prSet presAssocID="{173BCA36-7093-C44E-9898-CBCD40F3BE57}" presName="hierChild2" presStyleCnt="0"/>
      <dgm:spPr/>
    </dgm:pt>
    <dgm:pt modelId="{E8691437-F4CD-EB4D-B7F3-4C51EE7DD4EF}" type="pres">
      <dgm:prSet presAssocID="{1CE31C3B-660B-224A-91D5-3CF2F72AEFEA}" presName="Name64" presStyleLbl="parChTrans1D2" presStyleIdx="0" presStyleCnt="1"/>
      <dgm:spPr/>
    </dgm:pt>
    <dgm:pt modelId="{521D1338-64B8-9F41-A8E8-4EF767BDAFE9}" type="pres">
      <dgm:prSet presAssocID="{5CA749E6-6CD6-4442-99A8-34B2B1CCCC16}" presName="hierRoot2" presStyleCnt="0">
        <dgm:presLayoutVars>
          <dgm:hierBranch val="init"/>
        </dgm:presLayoutVars>
      </dgm:prSet>
      <dgm:spPr/>
    </dgm:pt>
    <dgm:pt modelId="{67EA5FD4-D576-CE42-89B4-76649C8849F7}" type="pres">
      <dgm:prSet presAssocID="{5CA749E6-6CD6-4442-99A8-34B2B1CCCC16}" presName="rootComposite" presStyleCnt="0"/>
      <dgm:spPr/>
    </dgm:pt>
    <dgm:pt modelId="{0438EE70-C156-CD47-9549-A408CA25F416}" type="pres">
      <dgm:prSet presAssocID="{5CA749E6-6CD6-4442-99A8-34B2B1CCCC16}" presName="rootText" presStyleLbl="node2" presStyleIdx="0" presStyleCnt="1" custScaleX="187976" custScaleY="390072">
        <dgm:presLayoutVars>
          <dgm:chPref val="3"/>
        </dgm:presLayoutVars>
      </dgm:prSet>
      <dgm:spPr/>
    </dgm:pt>
    <dgm:pt modelId="{F52C9BDD-F9B6-5B43-9E54-64D173920B41}" type="pres">
      <dgm:prSet presAssocID="{5CA749E6-6CD6-4442-99A8-34B2B1CCCC16}" presName="rootConnector" presStyleLbl="node2" presStyleIdx="0" presStyleCnt="1"/>
      <dgm:spPr/>
    </dgm:pt>
    <dgm:pt modelId="{17BD7D14-8A31-B14E-82C2-265B55B6254D}" type="pres">
      <dgm:prSet presAssocID="{5CA749E6-6CD6-4442-99A8-34B2B1CCCC16}" presName="hierChild4" presStyleCnt="0"/>
      <dgm:spPr/>
    </dgm:pt>
    <dgm:pt modelId="{6C70076D-9C32-6D43-A79F-4F6DBE875008}" type="pres">
      <dgm:prSet presAssocID="{EFBFD695-BB70-A84F-89CD-4AE78E415E5B}" presName="Name64" presStyleLbl="parChTrans1D3" presStyleIdx="0" presStyleCnt="1"/>
      <dgm:spPr/>
    </dgm:pt>
    <dgm:pt modelId="{3A68DA49-ABF4-0344-8294-EB902424678C}" type="pres">
      <dgm:prSet presAssocID="{AF073119-409B-4F41-B22F-6861D6A41D98}" presName="hierRoot2" presStyleCnt="0">
        <dgm:presLayoutVars>
          <dgm:hierBranch val="init"/>
        </dgm:presLayoutVars>
      </dgm:prSet>
      <dgm:spPr/>
    </dgm:pt>
    <dgm:pt modelId="{043D2239-8E4F-1B48-BA83-56FB54EE06D9}" type="pres">
      <dgm:prSet presAssocID="{AF073119-409B-4F41-B22F-6861D6A41D98}" presName="rootComposite" presStyleCnt="0"/>
      <dgm:spPr/>
    </dgm:pt>
    <dgm:pt modelId="{ACDB8B2D-98FB-1C45-AD4E-D5F71BA28736}" type="pres">
      <dgm:prSet presAssocID="{AF073119-409B-4F41-B22F-6861D6A41D98}" presName="rootText" presStyleLbl="node3" presStyleIdx="0" presStyleCnt="1" custScaleX="174839" custScaleY="378829">
        <dgm:presLayoutVars>
          <dgm:chPref val="3"/>
        </dgm:presLayoutVars>
      </dgm:prSet>
      <dgm:spPr/>
    </dgm:pt>
    <dgm:pt modelId="{125FC458-FFA1-5B48-AE19-3BCB67734BDD}" type="pres">
      <dgm:prSet presAssocID="{AF073119-409B-4F41-B22F-6861D6A41D98}" presName="rootConnector" presStyleLbl="node3" presStyleIdx="0" presStyleCnt="1"/>
      <dgm:spPr/>
    </dgm:pt>
    <dgm:pt modelId="{655E5AF5-B3CE-A64C-AA16-7C91C8A0AA5A}" type="pres">
      <dgm:prSet presAssocID="{AF073119-409B-4F41-B22F-6861D6A41D98}" presName="hierChild4" presStyleCnt="0"/>
      <dgm:spPr/>
    </dgm:pt>
    <dgm:pt modelId="{744AC206-DD31-5B47-AA40-51BBAD38E459}" type="pres">
      <dgm:prSet presAssocID="{8BC5FA33-6809-0140-BAAB-E60C13AFA243}" presName="Name64" presStyleLbl="parChTrans1D4" presStyleIdx="0" presStyleCnt="10"/>
      <dgm:spPr/>
    </dgm:pt>
    <dgm:pt modelId="{B4CE9D5B-B6C6-0A41-87EF-11E04199AE6C}" type="pres">
      <dgm:prSet presAssocID="{263D0635-4691-AD4E-987B-92618AC945BE}" presName="hierRoot2" presStyleCnt="0">
        <dgm:presLayoutVars>
          <dgm:hierBranch val="init"/>
        </dgm:presLayoutVars>
      </dgm:prSet>
      <dgm:spPr/>
    </dgm:pt>
    <dgm:pt modelId="{AF881EEC-C740-CE41-A169-943776E009AD}" type="pres">
      <dgm:prSet presAssocID="{263D0635-4691-AD4E-987B-92618AC945BE}" presName="rootComposite" presStyleCnt="0"/>
      <dgm:spPr/>
    </dgm:pt>
    <dgm:pt modelId="{4DB12B74-AF86-8A49-93F5-0858A963A3FC}" type="pres">
      <dgm:prSet presAssocID="{263D0635-4691-AD4E-987B-92618AC945BE}" presName="rootText" presStyleLbl="node4" presStyleIdx="0" presStyleCnt="10" custScaleX="185320" custScaleY="378829">
        <dgm:presLayoutVars>
          <dgm:chPref val="3"/>
        </dgm:presLayoutVars>
      </dgm:prSet>
      <dgm:spPr/>
    </dgm:pt>
    <dgm:pt modelId="{F281DEAB-A044-374D-8CDE-FDCEC09C4A69}" type="pres">
      <dgm:prSet presAssocID="{263D0635-4691-AD4E-987B-92618AC945BE}" presName="rootConnector" presStyleLbl="node4" presStyleIdx="0" presStyleCnt="10"/>
      <dgm:spPr/>
    </dgm:pt>
    <dgm:pt modelId="{59AA9C5C-8D2B-6541-9DA9-B08637E06C32}" type="pres">
      <dgm:prSet presAssocID="{263D0635-4691-AD4E-987B-92618AC945BE}" presName="hierChild4" presStyleCnt="0"/>
      <dgm:spPr/>
    </dgm:pt>
    <dgm:pt modelId="{B0D99DE8-07BD-7040-BDD7-4DBD19D79314}" type="pres">
      <dgm:prSet presAssocID="{29D1631B-4DBD-C54C-AA70-46F50D1A7777}" presName="Name64" presStyleLbl="parChTrans1D4" presStyleIdx="1" presStyleCnt="10"/>
      <dgm:spPr/>
    </dgm:pt>
    <dgm:pt modelId="{D6F3663E-6BC9-2F44-BDB2-9E9A3DC2BC87}" type="pres">
      <dgm:prSet presAssocID="{08006C23-E385-B047-BE23-10E2B74FD1A0}" presName="hierRoot2" presStyleCnt="0">
        <dgm:presLayoutVars>
          <dgm:hierBranch val="init"/>
        </dgm:presLayoutVars>
      </dgm:prSet>
      <dgm:spPr/>
    </dgm:pt>
    <dgm:pt modelId="{CC4DE05D-70BA-7345-8D48-3E950DC88DA3}" type="pres">
      <dgm:prSet presAssocID="{08006C23-E385-B047-BE23-10E2B74FD1A0}" presName="rootComposite" presStyleCnt="0"/>
      <dgm:spPr/>
    </dgm:pt>
    <dgm:pt modelId="{2DC9AC83-69CB-0041-B2CB-60F00CEF2E65}" type="pres">
      <dgm:prSet presAssocID="{08006C23-E385-B047-BE23-10E2B74FD1A0}" presName="rootText" presStyleLbl="node4" presStyleIdx="1" presStyleCnt="10" custScaleX="140946" custScaleY="374382">
        <dgm:presLayoutVars>
          <dgm:chPref val="3"/>
        </dgm:presLayoutVars>
      </dgm:prSet>
      <dgm:spPr/>
    </dgm:pt>
    <dgm:pt modelId="{60E31398-1615-9B45-98B4-9DC56CFA35D0}" type="pres">
      <dgm:prSet presAssocID="{08006C23-E385-B047-BE23-10E2B74FD1A0}" presName="rootConnector" presStyleLbl="node4" presStyleIdx="1" presStyleCnt="10"/>
      <dgm:spPr/>
    </dgm:pt>
    <dgm:pt modelId="{782A7496-7BA0-8F4E-9847-8D28F5EC7439}" type="pres">
      <dgm:prSet presAssocID="{08006C23-E385-B047-BE23-10E2B74FD1A0}" presName="hierChild4" presStyleCnt="0"/>
      <dgm:spPr/>
    </dgm:pt>
    <dgm:pt modelId="{590EEF1B-F334-E845-86C9-B4293B391D8E}" type="pres">
      <dgm:prSet presAssocID="{462F2010-D62E-3747-9728-420099475D9B}" presName="Name64" presStyleLbl="parChTrans1D4" presStyleIdx="2" presStyleCnt="10"/>
      <dgm:spPr/>
    </dgm:pt>
    <dgm:pt modelId="{07AB6B9C-1CE6-0248-932D-7E2B585DA1B9}" type="pres">
      <dgm:prSet presAssocID="{1EC6AA31-EE6A-5744-B0DC-36424EBD26E3}" presName="hierRoot2" presStyleCnt="0">
        <dgm:presLayoutVars>
          <dgm:hierBranch val="init"/>
        </dgm:presLayoutVars>
      </dgm:prSet>
      <dgm:spPr/>
    </dgm:pt>
    <dgm:pt modelId="{0E7A611D-D26C-6C42-97F6-114BEA75793D}" type="pres">
      <dgm:prSet presAssocID="{1EC6AA31-EE6A-5744-B0DC-36424EBD26E3}" presName="rootComposite" presStyleCnt="0"/>
      <dgm:spPr/>
    </dgm:pt>
    <dgm:pt modelId="{39E4566D-65EA-FE45-9D23-9E0D87E77EAE}" type="pres">
      <dgm:prSet presAssocID="{1EC6AA31-EE6A-5744-B0DC-36424EBD26E3}" presName="rootText" presStyleLbl="node4" presStyleIdx="2" presStyleCnt="10" custScaleX="145099" custScaleY="499317">
        <dgm:presLayoutVars>
          <dgm:chPref val="3"/>
        </dgm:presLayoutVars>
      </dgm:prSet>
      <dgm:spPr/>
    </dgm:pt>
    <dgm:pt modelId="{8357B050-3C66-5C4F-B273-67BA67040A36}" type="pres">
      <dgm:prSet presAssocID="{1EC6AA31-EE6A-5744-B0DC-36424EBD26E3}" presName="rootConnector" presStyleLbl="node4" presStyleIdx="2" presStyleCnt="10"/>
      <dgm:spPr/>
    </dgm:pt>
    <dgm:pt modelId="{40F2F68B-BD52-D645-BA75-D644E483B4C1}" type="pres">
      <dgm:prSet presAssocID="{1EC6AA31-EE6A-5744-B0DC-36424EBD26E3}" presName="hierChild4" presStyleCnt="0"/>
      <dgm:spPr/>
    </dgm:pt>
    <dgm:pt modelId="{5F722BC3-6795-6943-975E-24E097793AA2}" type="pres">
      <dgm:prSet presAssocID="{C20A21BC-A7C7-4C47-885B-E96E33594C24}" presName="Name64" presStyleLbl="parChTrans1D4" presStyleIdx="3" presStyleCnt="10"/>
      <dgm:spPr/>
    </dgm:pt>
    <dgm:pt modelId="{7EF38701-7467-5A4B-A2D6-0A49EEE32691}" type="pres">
      <dgm:prSet presAssocID="{40630938-CEC8-ED4E-A6AA-5E7AF12C3836}" presName="hierRoot2" presStyleCnt="0">
        <dgm:presLayoutVars>
          <dgm:hierBranch val="init"/>
        </dgm:presLayoutVars>
      </dgm:prSet>
      <dgm:spPr/>
    </dgm:pt>
    <dgm:pt modelId="{5F968AA4-2FA7-3448-B1F0-0D13A4061A9B}" type="pres">
      <dgm:prSet presAssocID="{40630938-CEC8-ED4E-A6AA-5E7AF12C3836}" presName="rootComposite" presStyleCnt="0"/>
      <dgm:spPr/>
    </dgm:pt>
    <dgm:pt modelId="{95BBE1BE-81C2-5E4E-A3E2-3A6511145613}" type="pres">
      <dgm:prSet presAssocID="{40630938-CEC8-ED4E-A6AA-5E7AF12C3836}" presName="rootText" presStyleLbl="node4" presStyleIdx="3" presStyleCnt="10" custScaleX="163891" custScaleY="479835">
        <dgm:presLayoutVars>
          <dgm:chPref val="3"/>
        </dgm:presLayoutVars>
      </dgm:prSet>
      <dgm:spPr/>
    </dgm:pt>
    <dgm:pt modelId="{CCFCEF07-23D3-E94B-9B5E-C384C89BBB98}" type="pres">
      <dgm:prSet presAssocID="{40630938-CEC8-ED4E-A6AA-5E7AF12C3836}" presName="rootConnector" presStyleLbl="node4" presStyleIdx="3" presStyleCnt="10"/>
      <dgm:spPr/>
    </dgm:pt>
    <dgm:pt modelId="{4D296C97-AC39-7E4E-8CFD-2907B9BDA47B}" type="pres">
      <dgm:prSet presAssocID="{40630938-CEC8-ED4E-A6AA-5E7AF12C3836}" presName="hierChild4" presStyleCnt="0"/>
      <dgm:spPr/>
    </dgm:pt>
    <dgm:pt modelId="{BC7F9C16-9288-EA47-8962-8FA3C85CDEDF}" type="pres">
      <dgm:prSet presAssocID="{A596CABA-5D5D-3441-8F00-ABD5C4C35224}" presName="Name64" presStyleLbl="parChTrans1D4" presStyleIdx="4" presStyleCnt="10"/>
      <dgm:spPr/>
    </dgm:pt>
    <dgm:pt modelId="{A4A96982-3B73-9445-9475-E8FDA258715B}" type="pres">
      <dgm:prSet presAssocID="{450D1EA7-DA6A-D949-9C16-50E135160D70}" presName="hierRoot2" presStyleCnt="0">
        <dgm:presLayoutVars>
          <dgm:hierBranch val="init"/>
        </dgm:presLayoutVars>
      </dgm:prSet>
      <dgm:spPr/>
    </dgm:pt>
    <dgm:pt modelId="{1D5A33F0-9E24-8B4A-B9E3-A75E1AEAABB7}" type="pres">
      <dgm:prSet presAssocID="{450D1EA7-DA6A-D949-9C16-50E135160D70}" presName="rootComposite" presStyleCnt="0"/>
      <dgm:spPr/>
    </dgm:pt>
    <dgm:pt modelId="{CBD9C19D-B6F6-C443-B4EB-C50F31283F82}" type="pres">
      <dgm:prSet presAssocID="{450D1EA7-DA6A-D949-9C16-50E135160D70}" presName="rootText" presStyleLbl="node4" presStyleIdx="4" presStyleCnt="10" custScaleX="188265" custScaleY="601000">
        <dgm:presLayoutVars>
          <dgm:chPref val="3"/>
        </dgm:presLayoutVars>
      </dgm:prSet>
      <dgm:spPr/>
    </dgm:pt>
    <dgm:pt modelId="{46C9B158-95E2-F44D-88EE-CC81D2487FC7}" type="pres">
      <dgm:prSet presAssocID="{450D1EA7-DA6A-D949-9C16-50E135160D70}" presName="rootConnector" presStyleLbl="node4" presStyleIdx="4" presStyleCnt="10"/>
      <dgm:spPr/>
    </dgm:pt>
    <dgm:pt modelId="{36FB050F-950D-3E47-B2C9-FC23E9DB5DA4}" type="pres">
      <dgm:prSet presAssocID="{450D1EA7-DA6A-D949-9C16-50E135160D70}" presName="hierChild4" presStyleCnt="0"/>
      <dgm:spPr/>
    </dgm:pt>
    <dgm:pt modelId="{CBF917AD-E734-1949-8C7C-2174646EDC77}" type="pres">
      <dgm:prSet presAssocID="{4C655FA1-C2E2-7F44-AE50-F98DC3385236}" presName="Name64" presStyleLbl="parChTrans1D4" presStyleIdx="5" presStyleCnt="10"/>
      <dgm:spPr/>
    </dgm:pt>
    <dgm:pt modelId="{F528FEB3-2491-4B42-A311-509100A8BBE4}" type="pres">
      <dgm:prSet presAssocID="{3A012F7A-3EE8-1C4E-8F84-8898BF5B2AE6}" presName="hierRoot2" presStyleCnt="0">
        <dgm:presLayoutVars>
          <dgm:hierBranch val="init"/>
        </dgm:presLayoutVars>
      </dgm:prSet>
      <dgm:spPr/>
    </dgm:pt>
    <dgm:pt modelId="{4644B88A-5085-D14A-BCF8-46E1AF6353DA}" type="pres">
      <dgm:prSet presAssocID="{3A012F7A-3EE8-1C4E-8F84-8898BF5B2AE6}" presName="rootComposite" presStyleCnt="0"/>
      <dgm:spPr/>
    </dgm:pt>
    <dgm:pt modelId="{5971EA79-984F-ED4B-9F21-C1193B3167D8}" type="pres">
      <dgm:prSet presAssocID="{3A012F7A-3EE8-1C4E-8F84-8898BF5B2AE6}" presName="rootText" presStyleLbl="node4" presStyleIdx="5" presStyleCnt="10" custScaleX="169757" custScaleY="373123">
        <dgm:presLayoutVars>
          <dgm:chPref val="3"/>
        </dgm:presLayoutVars>
      </dgm:prSet>
      <dgm:spPr/>
    </dgm:pt>
    <dgm:pt modelId="{7726B6D3-0E7F-A342-A90E-8FE12277CFFC}" type="pres">
      <dgm:prSet presAssocID="{3A012F7A-3EE8-1C4E-8F84-8898BF5B2AE6}" presName="rootConnector" presStyleLbl="node4" presStyleIdx="5" presStyleCnt="10"/>
      <dgm:spPr/>
    </dgm:pt>
    <dgm:pt modelId="{C378DA1F-5978-4044-8DD0-C1A907199A43}" type="pres">
      <dgm:prSet presAssocID="{3A012F7A-3EE8-1C4E-8F84-8898BF5B2AE6}" presName="hierChild4" presStyleCnt="0"/>
      <dgm:spPr/>
    </dgm:pt>
    <dgm:pt modelId="{F68C880C-A337-BC48-9734-6BCD6EF52829}" type="pres">
      <dgm:prSet presAssocID="{3A012F7A-3EE8-1C4E-8F84-8898BF5B2AE6}" presName="hierChild5" presStyleCnt="0"/>
      <dgm:spPr/>
    </dgm:pt>
    <dgm:pt modelId="{8BDFDC4D-4C4A-5947-9FE1-9412BA08F3A6}" type="pres">
      <dgm:prSet presAssocID="{450D1EA7-DA6A-D949-9C16-50E135160D70}" presName="hierChild5" presStyleCnt="0"/>
      <dgm:spPr/>
    </dgm:pt>
    <dgm:pt modelId="{5B1A2831-A742-E64B-8BB7-F06C032FADA1}" type="pres">
      <dgm:prSet presAssocID="{2EDA40DE-A22F-BA44-B8FA-0FF98E6B47E2}" presName="Name64" presStyleLbl="parChTrans1D4" presStyleIdx="6" presStyleCnt="10"/>
      <dgm:spPr/>
    </dgm:pt>
    <dgm:pt modelId="{811CD542-151C-BC45-90B4-1F321D74A372}" type="pres">
      <dgm:prSet presAssocID="{74B872E9-79D4-2149-984A-98DCB033304E}" presName="hierRoot2" presStyleCnt="0">
        <dgm:presLayoutVars>
          <dgm:hierBranch val="init"/>
        </dgm:presLayoutVars>
      </dgm:prSet>
      <dgm:spPr/>
    </dgm:pt>
    <dgm:pt modelId="{B4DD841B-9F87-5F44-831C-FB416BCEC248}" type="pres">
      <dgm:prSet presAssocID="{74B872E9-79D4-2149-984A-98DCB033304E}" presName="rootComposite" presStyleCnt="0"/>
      <dgm:spPr/>
    </dgm:pt>
    <dgm:pt modelId="{3E23352F-73E1-D543-96E3-6C64CBC1E543}" type="pres">
      <dgm:prSet presAssocID="{74B872E9-79D4-2149-984A-98DCB033304E}" presName="rootText" presStyleLbl="node4" presStyleIdx="6" presStyleCnt="10" custScaleX="189827" custScaleY="581906">
        <dgm:presLayoutVars>
          <dgm:chPref val="3"/>
        </dgm:presLayoutVars>
      </dgm:prSet>
      <dgm:spPr/>
    </dgm:pt>
    <dgm:pt modelId="{CEE13A1A-5130-0F4C-88D7-FB41D9B997FF}" type="pres">
      <dgm:prSet presAssocID="{74B872E9-79D4-2149-984A-98DCB033304E}" presName="rootConnector" presStyleLbl="node4" presStyleIdx="6" presStyleCnt="10"/>
      <dgm:spPr/>
    </dgm:pt>
    <dgm:pt modelId="{1BF462D1-4FD2-5249-A1AA-EBE3BF45775B}" type="pres">
      <dgm:prSet presAssocID="{74B872E9-79D4-2149-984A-98DCB033304E}" presName="hierChild4" presStyleCnt="0"/>
      <dgm:spPr/>
    </dgm:pt>
    <dgm:pt modelId="{93009A1B-FA5E-8447-9C1A-B7370AD76466}" type="pres">
      <dgm:prSet presAssocID="{4191C480-8575-F048-B4DA-9F23E3553860}" presName="Name64" presStyleLbl="parChTrans1D4" presStyleIdx="7" presStyleCnt="10"/>
      <dgm:spPr/>
    </dgm:pt>
    <dgm:pt modelId="{E37ECA6F-0EA7-8E46-B1BD-D817AC2C6FA7}" type="pres">
      <dgm:prSet presAssocID="{375B97FD-0C4A-4747-B084-73D5D506DB70}" presName="hierRoot2" presStyleCnt="0">
        <dgm:presLayoutVars>
          <dgm:hierBranch val="init"/>
        </dgm:presLayoutVars>
      </dgm:prSet>
      <dgm:spPr/>
    </dgm:pt>
    <dgm:pt modelId="{8E7358E0-0CFF-244D-898D-BF8D74DC22B1}" type="pres">
      <dgm:prSet presAssocID="{375B97FD-0C4A-4747-B084-73D5D506DB70}" presName="rootComposite" presStyleCnt="0"/>
      <dgm:spPr/>
    </dgm:pt>
    <dgm:pt modelId="{76074DFF-FA08-FB48-AD0B-235E01A704D1}" type="pres">
      <dgm:prSet presAssocID="{375B97FD-0C4A-4747-B084-73D5D506DB70}" presName="rootText" presStyleLbl="node4" presStyleIdx="7" presStyleCnt="10" custScaleX="169116" custScaleY="289157">
        <dgm:presLayoutVars>
          <dgm:chPref val="3"/>
        </dgm:presLayoutVars>
      </dgm:prSet>
      <dgm:spPr>
        <a:prstGeom prst="ellipse">
          <a:avLst/>
        </a:prstGeom>
      </dgm:spPr>
    </dgm:pt>
    <dgm:pt modelId="{F97A77E8-4FB2-DE47-9185-E50BC0DEE4C1}" type="pres">
      <dgm:prSet presAssocID="{375B97FD-0C4A-4747-B084-73D5D506DB70}" presName="rootConnector" presStyleLbl="node4" presStyleIdx="7" presStyleCnt="10"/>
      <dgm:spPr/>
    </dgm:pt>
    <dgm:pt modelId="{DF927F09-1B0F-E041-87AD-9B17CA62824E}" type="pres">
      <dgm:prSet presAssocID="{375B97FD-0C4A-4747-B084-73D5D506DB70}" presName="hierChild4" presStyleCnt="0"/>
      <dgm:spPr/>
    </dgm:pt>
    <dgm:pt modelId="{F9A08AA9-2A9A-E348-A2E1-987DAD08FECC}" type="pres">
      <dgm:prSet presAssocID="{375B97FD-0C4A-4747-B084-73D5D506DB70}" presName="hierChild5" presStyleCnt="0"/>
      <dgm:spPr/>
    </dgm:pt>
    <dgm:pt modelId="{E317B738-B7AC-ED47-BDA1-7DC053EC03FA}" type="pres">
      <dgm:prSet presAssocID="{74B872E9-79D4-2149-984A-98DCB033304E}" presName="hierChild5" presStyleCnt="0"/>
      <dgm:spPr/>
    </dgm:pt>
    <dgm:pt modelId="{21484114-8307-3A4B-85A1-B673E8652125}" type="pres">
      <dgm:prSet presAssocID="{40630938-CEC8-ED4E-A6AA-5E7AF12C3836}" presName="hierChild5" presStyleCnt="0"/>
      <dgm:spPr/>
    </dgm:pt>
    <dgm:pt modelId="{F4C58C5B-C195-0C43-80B5-3962F22A543D}" type="pres">
      <dgm:prSet presAssocID="{1EC6AA31-EE6A-5744-B0DC-36424EBD26E3}" presName="hierChild5" presStyleCnt="0"/>
      <dgm:spPr/>
    </dgm:pt>
    <dgm:pt modelId="{50B0B93E-0B42-C54B-A9BF-51CF38A2E0DD}" type="pres">
      <dgm:prSet presAssocID="{47B134F5-2B5A-504C-AA0D-E6136A2C5956}" presName="Name64" presStyleLbl="parChTrans1D4" presStyleIdx="8" presStyleCnt="10"/>
      <dgm:spPr/>
    </dgm:pt>
    <dgm:pt modelId="{255448FE-AFDD-5A44-8624-6333E9298A8C}" type="pres">
      <dgm:prSet presAssocID="{56EC0922-3C6A-4445-B374-D2814A4EA2CB}" presName="hierRoot2" presStyleCnt="0">
        <dgm:presLayoutVars>
          <dgm:hierBranch val="init"/>
        </dgm:presLayoutVars>
      </dgm:prSet>
      <dgm:spPr/>
    </dgm:pt>
    <dgm:pt modelId="{E9DD7B07-1DAF-C849-9812-22DA415A3309}" type="pres">
      <dgm:prSet presAssocID="{56EC0922-3C6A-4445-B374-D2814A4EA2CB}" presName="rootComposite" presStyleCnt="0"/>
      <dgm:spPr/>
    </dgm:pt>
    <dgm:pt modelId="{7DC61AC8-2F87-9D40-82BB-D29E0A2A7E44}" type="pres">
      <dgm:prSet presAssocID="{56EC0922-3C6A-4445-B374-D2814A4EA2CB}" presName="rootText" presStyleLbl="node4" presStyleIdx="8" presStyleCnt="10" custScaleX="145927" custScaleY="486071">
        <dgm:presLayoutVars>
          <dgm:chPref val="3"/>
        </dgm:presLayoutVars>
      </dgm:prSet>
      <dgm:spPr/>
    </dgm:pt>
    <dgm:pt modelId="{D5F52FFF-D50D-F049-BEF9-FB638EF68AAE}" type="pres">
      <dgm:prSet presAssocID="{56EC0922-3C6A-4445-B374-D2814A4EA2CB}" presName="rootConnector" presStyleLbl="node4" presStyleIdx="8" presStyleCnt="10"/>
      <dgm:spPr/>
    </dgm:pt>
    <dgm:pt modelId="{87C43770-B4B5-3C47-A505-0696890EDD60}" type="pres">
      <dgm:prSet presAssocID="{56EC0922-3C6A-4445-B374-D2814A4EA2CB}" presName="hierChild4" presStyleCnt="0"/>
      <dgm:spPr/>
    </dgm:pt>
    <dgm:pt modelId="{C52C2DD2-3359-5F4E-AA78-3ABB48C013A0}" type="pres">
      <dgm:prSet presAssocID="{DEE1325E-B3B1-B645-8B9A-8D425F351CD0}" presName="Name64" presStyleLbl="parChTrans1D4" presStyleIdx="9" presStyleCnt="10"/>
      <dgm:spPr/>
    </dgm:pt>
    <dgm:pt modelId="{88F89006-77DD-7F47-AC9A-D7E61CEDF19F}" type="pres">
      <dgm:prSet presAssocID="{33CFCFDE-7502-4B4F-AE85-D6362B78BD5A}" presName="hierRoot2" presStyleCnt="0">
        <dgm:presLayoutVars>
          <dgm:hierBranch val="init"/>
        </dgm:presLayoutVars>
      </dgm:prSet>
      <dgm:spPr/>
    </dgm:pt>
    <dgm:pt modelId="{80A25337-C562-1D43-9FA6-EA0A4C61BBB3}" type="pres">
      <dgm:prSet presAssocID="{33CFCFDE-7502-4B4F-AE85-D6362B78BD5A}" presName="rootComposite" presStyleCnt="0"/>
      <dgm:spPr/>
    </dgm:pt>
    <dgm:pt modelId="{FD88D7C3-4FE4-1543-91AC-881D8E5E8F33}" type="pres">
      <dgm:prSet presAssocID="{33CFCFDE-7502-4B4F-AE85-D6362B78BD5A}" presName="rootText" presStyleLbl="node4" presStyleIdx="9" presStyleCnt="10" custScaleX="163930" custScaleY="476568">
        <dgm:presLayoutVars>
          <dgm:chPref val="3"/>
        </dgm:presLayoutVars>
      </dgm:prSet>
      <dgm:spPr/>
    </dgm:pt>
    <dgm:pt modelId="{2A9F1CBC-6F1A-C14B-84ED-4D65EDC58A71}" type="pres">
      <dgm:prSet presAssocID="{33CFCFDE-7502-4B4F-AE85-D6362B78BD5A}" presName="rootConnector" presStyleLbl="node4" presStyleIdx="9" presStyleCnt="10"/>
      <dgm:spPr/>
    </dgm:pt>
    <dgm:pt modelId="{20AEBFED-7D6E-F64C-8671-7A0810AB96C3}" type="pres">
      <dgm:prSet presAssocID="{33CFCFDE-7502-4B4F-AE85-D6362B78BD5A}" presName="hierChild4" presStyleCnt="0"/>
      <dgm:spPr/>
    </dgm:pt>
    <dgm:pt modelId="{C1F1A75A-9230-AA4A-B417-5606A2935FA5}" type="pres">
      <dgm:prSet presAssocID="{33CFCFDE-7502-4B4F-AE85-D6362B78BD5A}" presName="hierChild5" presStyleCnt="0"/>
      <dgm:spPr/>
    </dgm:pt>
    <dgm:pt modelId="{53943D1A-F24A-204E-9F75-01D316AC6743}" type="pres">
      <dgm:prSet presAssocID="{56EC0922-3C6A-4445-B374-D2814A4EA2CB}" presName="hierChild5" presStyleCnt="0"/>
      <dgm:spPr/>
    </dgm:pt>
    <dgm:pt modelId="{B374F64B-D152-C746-B05D-E648A769AAE2}" type="pres">
      <dgm:prSet presAssocID="{08006C23-E385-B047-BE23-10E2B74FD1A0}" presName="hierChild5" presStyleCnt="0"/>
      <dgm:spPr/>
    </dgm:pt>
    <dgm:pt modelId="{AD38094C-EF67-464D-8F79-79635F5397E2}" type="pres">
      <dgm:prSet presAssocID="{263D0635-4691-AD4E-987B-92618AC945BE}" presName="hierChild5" presStyleCnt="0"/>
      <dgm:spPr/>
    </dgm:pt>
    <dgm:pt modelId="{BF2CD748-26F3-5E49-9AA5-9BE1736476DB}" type="pres">
      <dgm:prSet presAssocID="{AF073119-409B-4F41-B22F-6861D6A41D98}" presName="hierChild5" presStyleCnt="0"/>
      <dgm:spPr/>
    </dgm:pt>
    <dgm:pt modelId="{6DA0737F-0235-824E-B715-E6DD6F7F1194}" type="pres">
      <dgm:prSet presAssocID="{5CA749E6-6CD6-4442-99A8-34B2B1CCCC16}" presName="hierChild5" presStyleCnt="0"/>
      <dgm:spPr/>
    </dgm:pt>
    <dgm:pt modelId="{192300E5-41A5-0B4B-8DB9-2F8C44530790}" type="pres">
      <dgm:prSet presAssocID="{173BCA36-7093-C44E-9898-CBCD40F3BE57}" presName="hierChild3" presStyleCnt="0"/>
      <dgm:spPr/>
    </dgm:pt>
  </dgm:ptLst>
  <dgm:cxnLst>
    <dgm:cxn modelId="{4B916809-9877-AF47-8290-6D4CED76ABCB}" type="presOf" srcId="{40630938-CEC8-ED4E-A6AA-5E7AF12C3836}" destId="{CCFCEF07-23D3-E94B-9B5E-C384C89BBB98}" srcOrd="1" destOrd="0" presId="urn:microsoft.com/office/officeart/2009/3/layout/HorizontalOrganizationChart"/>
    <dgm:cxn modelId="{B7DC7A17-7FB2-D043-ABAC-E4020F75D26A}" type="presOf" srcId="{1CE31C3B-660B-224A-91D5-3CF2F72AEFEA}" destId="{E8691437-F4CD-EB4D-B7F3-4C51EE7DD4EF}" srcOrd="0" destOrd="0" presId="urn:microsoft.com/office/officeart/2009/3/layout/HorizontalOrganizationChart"/>
    <dgm:cxn modelId="{ECFAE420-83DC-FC47-BB66-FC112995240B}" type="presOf" srcId="{4191C480-8575-F048-B4DA-9F23E3553860}" destId="{93009A1B-FA5E-8447-9C1A-B7370AD76466}" srcOrd="0" destOrd="0" presId="urn:microsoft.com/office/officeart/2009/3/layout/HorizontalOrganizationChart"/>
    <dgm:cxn modelId="{26D61426-F3C2-5445-93E6-AEF356CD094B}" type="presOf" srcId="{56EC0922-3C6A-4445-B374-D2814A4EA2CB}" destId="{D5F52FFF-D50D-F049-BEF9-FB638EF68AAE}" srcOrd="1" destOrd="0" presId="urn:microsoft.com/office/officeart/2009/3/layout/HorizontalOrganizationChart"/>
    <dgm:cxn modelId="{BAAA0A2C-42A1-0249-94BF-1691C9CF5276}" type="presOf" srcId="{8BC5FA33-6809-0140-BAAB-E60C13AFA243}" destId="{744AC206-DD31-5B47-AA40-51BBAD38E459}" srcOrd="0" destOrd="0" presId="urn:microsoft.com/office/officeart/2009/3/layout/HorizontalOrganizationChart"/>
    <dgm:cxn modelId="{B0C7342E-5698-7E43-873A-85133E3ED028}" type="presOf" srcId="{08006C23-E385-B047-BE23-10E2B74FD1A0}" destId="{60E31398-1615-9B45-98B4-9DC56CFA35D0}" srcOrd="1" destOrd="0" presId="urn:microsoft.com/office/officeart/2009/3/layout/HorizontalOrganizationChart"/>
    <dgm:cxn modelId="{67E31E35-53C0-5C48-9BF0-E1A3E0E8A945}" type="presOf" srcId="{3A012F7A-3EE8-1C4E-8F84-8898BF5B2AE6}" destId="{7726B6D3-0E7F-A342-A90E-8FE12277CFFC}" srcOrd="1" destOrd="0" presId="urn:microsoft.com/office/officeart/2009/3/layout/HorizontalOrganizationChart"/>
    <dgm:cxn modelId="{D373523A-FDCA-2044-9C9B-1DDC73748178}" type="presOf" srcId="{375B97FD-0C4A-4747-B084-73D5D506DB70}" destId="{F97A77E8-4FB2-DE47-9185-E50BC0DEE4C1}" srcOrd="1" destOrd="0" presId="urn:microsoft.com/office/officeart/2009/3/layout/HorizontalOrganizationChart"/>
    <dgm:cxn modelId="{3FFF1A3B-0EBB-064E-AD0B-B8E3798ED00F}" type="presOf" srcId="{56EC0922-3C6A-4445-B374-D2814A4EA2CB}" destId="{7DC61AC8-2F87-9D40-82BB-D29E0A2A7E44}" srcOrd="0" destOrd="0" presId="urn:microsoft.com/office/officeart/2009/3/layout/HorizontalOrganizationChart"/>
    <dgm:cxn modelId="{6B84F940-A131-BF4C-8C5C-46B94D564BB1}" srcId="{D8DF6618-657D-0642-B127-25C26FB519F9}" destId="{173BCA36-7093-C44E-9898-CBCD40F3BE57}" srcOrd="0" destOrd="0" parTransId="{D892E107-02F6-8344-B283-4DC1EB65BE14}" sibTransId="{1E819F66-5410-3645-BDF5-D7302E26BED3}"/>
    <dgm:cxn modelId="{9A710241-EEB3-7E45-95CF-8FFBABA597C0}" type="presOf" srcId="{33CFCFDE-7502-4B4F-AE85-D6362B78BD5A}" destId="{2A9F1CBC-6F1A-C14B-84ED-4D65EDC58A71}" srcOrd="1" destOrd="0" presId="urn:microsoft.com/office/officeart/2009/3/layout/HorizontalOrganizationChart"/>
    <dgm:cxn modelId="{0F89EC45-4BF0-BD4B-A882-332C5E848E0A}" type="presOf" srcId="{AF073119-409B-4F41-B22F-6861D6A41D98}" destId="{ACDB8B2D-98FB-1C45-AD4E-D5F71BA28736}" srcOrd="0" destOrd="0" presId="urn:microsoft.com/office/officeart/2009/3/layout/HorizontalOrganizationChart"/>
    <dgm:cxn modelId="{B2C83546-AE35-874E-A2E7-D81A9B811100}" type="presOf" srcId="{5CA749E6-6CD6-4442-99A8-34B2B1CCCC16}" destId="{F52C9BDD-F9B6-5B43-9E54-64D173920B41}" srcOrd="1" destOrd="0" presId="urn:microsoft.com/office/officeart/2009/3/layout/HorizontalOrganizationChart"/>
    <dgm:cxn modelId="{72B8814D-77E3-DA42-AE2F-29F2508EC294}" type="presOf" srcId="{D8DF6618-657D-0642-B127-25C26FB519F9}" destId="{401406A8-7A83-884F-8135-4CAB1E492755}" srcOrd="0" destOrd="0" presId="urn:microsoft.com/office/officeart/2009/3/layout/HorizontalOrganizationChart"/>
    <dgm:cxn modelId="{546FBE52-7806-9E4D-8C6B-10D9A37CBA8A}" type="presOf" srcId="{47B134F5-2B5A-504C-AA0D-E6136A2C5956}" destId="{50B0B93E-0B42-C54B-A9BF-51CF38A2E0DD}" srcOrd="0" destOrd="0" presId="urn:microsoft.com/office/officeart/2009/3/layout/HorizontalOrganizationChart"/>
    <dgm:cxn modelId="{F6F32154-5947-B645-8DE7-9DAA285FD318}" type="presOf" srcId="{2EDA40DE-A22F-BA44-B8FA-0FF98E6B47E2}" destId="{5B1A2831-A742-E64B-8BB7-F06C032FADA1}" srcOrd="0" destOrd="0" presId="urn:microsoft.com/office/officeart/2009/3/layout/HorizontalOrganizationChart"/>
    <dgm:cxn modelId="{6F90BC5C-2693-A24C-B2DE-370C4FBB34B6}" type="presOf" srcId="{08006C23-E385-B047-BE23-10E2B74FD1A0}" destId="{2DC9AC83-69CB-0041-B2CB-60F00CEF2E65}" srcOrd="0" destOrd="0" presId="urn:microsoft.com/office/officeart/2009/3/layout/HorizontalOrganizationChart"/>
    <dgm:cxn modelId="{41C38C63-BD4C-B849-946F-9B8BAB7EEA7F}" type="presOf" srcId="{375B97FD-0C4A-4747-B084-73D5D506DB70}" destId="{76074DFF-FA08-FB48-AD0B-235E01A704D1}" srcOrd="0" destOrd="0" presId="urn:microsoft.com/office/officeart/2009/3/layout/HorizontalOrganizationChart"/>
    <dgm:cxn modelId="{DEF05864-B668-934B-A19C-43ED4A17FF1F}" type="presOf" srcId="{173BCA36-7093-C44E-9898-CBCD40F3BE57}" destId="{64C5834D-54CF-6F48-BFB1-3DB84ED1DCE1}" srcOrd="1" destOrd="0" presId="urn:microsoft.com/office/officeart/2009/3/layout/HorizontalOrganizationChart"/>
    <dgm:cxn modelId="{36D54674-F34F-D748-BB75-1C596E892FD2}" type="presOf" srcId="{1EC6AA31-EE6A-5744-B0DC-36424EBD26E3}" destId="{39E4566D-65EA-FE45-9D23-9E0D87E77EAE}" srcOrd="0" destOrd="0" presId="urn:microsoft.com/office/officeart/2009/3/layout/HorizontalOrganizationChart"/>
    <dgm:cxn modelId="{79540F76-A0C4-5E46-A4D7-90C61862B606}" type="presOf" srcId="{263D0635-4691-AD4E-987B-92618AC945BE}" destId="{4DB12B74-AF86-8A49-93F5-0858A963A3FC}" srcOrd="0" destOrd="0" presId="urn:microsoft.com/office/officeart/2009/3/layout/HorizontalOrganizationChart"/>
    <dgm:cxn modelId="{B692F580-5EF0-5941-9025-824769E2C9E2}" type="presOf" srcId="{1EC6AA31-EE6A-5744-B0DC-36424EBD26E3}" destId="{8357B050-3C66-5C4F-B273-67BA67040A36}" srcOrd="1" destOrd="0" presId="urn:microsoft.com/office/officeart/2009/3/layout/HorizontalOrganizationChart"/>
    <dgm:cxn modelId="{87C3E581-8394-5646-A35A-D3C2130E25B2}" type="presOf" srcId="{462F2010-D62E-3747-9728-420099475D9B}" destId="{590EEF1B-F334-E845-86C9-B4293B391D8E}" srcOrd="0" destOrd="0" presId="urn:microsoft.com/office/officeart/2009/3/layout/HorizontalOrganizationChart"/>
    <dgm:cxn modelId="{C8B65782-6DD3-DD44-A220-E1343119F87C}" type="presOf" srcId="{263D0635-4691-AD4E-987B-92618AC945BE}" destId="{F281DEAB-A044-374D-8CDE-FDCEC09C4A69}" srcOrd="1" destOrd="0" presId="urn:microsoft.com/office/officeart/2009/3/layout/HorizontalOrganizationChart"/>
    <dgm:cxn modelId="{04F2AC8F-57EB-914C-98D1-F45A86DB4907}" type="presOf" srcId="{33CFCFDE-7502-4B4F-AE85-D6362B78BD5A}" destId="{FD88D7C3-4FE4-1543-91AC-881D8E5E8F33}" srcOrd="0" destOrd="0" presId="urn:microsoft.com/office/officeart/2009/3/layout/HorizontalOrganizationChart"/>
    <dgm:cxn modelId="{7C948695-A483-B34E-8F62-3D37FE152DB3}" srcId="{74B872E9-79D4-2149-984A-98DCB033304E}" destId="{375B97FD-0C4A-4747-B084-73D5D506DB70}" srcOrd="0" destOrd="0" parTransId="{4191C480-8575-F048-B4DA-9F23E3553860}" sibTransId="{2C4AD4B6-1404-3942-94EC-6C7D0378E242}"/>
    <dgm:cxn modelId="{0910919D-7308-FC46-AB57-7A923F65A3F2}" srcId="{5CA749E6-6CD6-4442-99A8-34B2B1CCCC16}" destId="{AF073119-409B-4F41-B22F-6861D6A41D98}" srcOrd="0" destOrd="0" parTransId="{EFBFD695-BB70-A84F-89CD-4AE78E415E5B}" sibTransId="{1891BA1F-6B8C-384D-8427-FC65634B7F0B}"/>
    <dgm:cxn modelId="{6DA7559E-0279-0F4C-B98D-A3A853A50677}" type="presOf" srcId="{AF073119-409B-4F41-B22F-6861D6A41D98}" destId="{125FC458-FFA1-5B48-AE19-3BCB67734BDD}" srcOrd="1" destOrd="0" presId="urn:microsoft.com/office/officeart/2009/3/layout/HorizontalOrganizationChart"/>
    <dgm:cxn modelId="{5BB626A1-6BC3-1543-919F-94F7AD0FB909}" type="presOf" srcId="{4C655FA1-C2E2-7F44-AE50-F98DC3385236}" destId="{CBF917AD-E734-1949-8C7C-2174646EDC77}" srcOrd="0" destOrd="0" presId="urn:microsoft.com/office/officeart/2009/3/layout/HorizontalOrganizationChart"/>
    <dgm:cxn modelId="{9CC5D2A7-EC00-094C-AE06-D7FF37926F70}" srcId="{450D1EA7-DA6A-D949-9C16-50E135160D70}" destId="{3A012F7A-3EE8-1C4E-8F84-8898BF5B2AE6}" srcOrd="0" destOrd="0" parTransId="{4C655FA1-C2E2-7F44-AE50-F98DC3385236}" sibTransId="{D1988928-BBB9-384E-8EF0-6DF2B1DF76F9}"/>
    <dgm:cxn modelId="{C7FA7CA8-70D6-014F-B060-D671E711CAB6}" type="presOf" srcId="{450D1EA7-DA6A-D949-9C16-50E135160D70}" destId="{46C9B158-95E2-F44D-88EE-CC81D2487FC7}" srcOrd="1" destOrd="0" presId="urn:microsoft.com/office/officeart/2009/3/layout/HorizontalOrganizationChart"/>
    <dgm:cxn modelId="{239DBEA9-B38A-E14E-BE02-AF46003CA9CD}" srcId="{1EC6AA31-EE6A-5744-B0DC-36424EBD26E3}" destId="{40630938-CEC8-ED4E-A6AA-5E7AF12C3836}" srcOrd="0" destOrd="0" parTransId="{C20A21BC-A7C7-4C47-885B-E96E33594C24}" sibTransId="{92E69BF1-70D7-1F42-904D-98BDD985F638}"/>
    <dgm:cxn modelId="{5A9D07B4-C9A7-BD45-912A-EFCBE9B6C4B8}" type="presOf" srcId="{EFBFD695-BB70-A84F-89CD-4AE78E415E5B}" destId="{6C70076D-9C32-6D43-A79F-4F6DBE875008}" srcOrd="0" destOrd="0" presId="urn:microsoft.com/office/officeart/2009/3/layout/HorizontalOrganizationChart"/>
    <dgm:cxn modelId="{872943B8-AFD6-694D-BDF1-23AF0DA02364}" srcId="{AF073119-409B-4F41-B22F-6861D6A41D98}" destId="{263D0635-4691-AD4E-987B-92618AC945BE}" srcOrd="0" destOrd="0" parTransId="{8BC5FA33-6809-0140-BAAB-E60C13AFA243}" sibTransId="{3C17B1BC-7526-D140-A5D8-22CC41656878}"/>
    <dgm:cxn modelId="{B9ABE4B9-C041-2549-853B-583F781BED5E}" srcId="{08006C23-E385-B047-BE23-10E2B74FD1A0}" destId="{1EC6AA31-EE6A-5744-B0DC-36424EBD26E3}" srcOrd="0" destOrd="0" parTransId="{462F2010-D62E-3747-9728-420099475D9B}" sibTransId="{B35CCFAC-BF39-6F42-8F5C-60521F5E8326}"/>
    <dgm:cxn modelId="{B231C2BD-3529-1A4B-99A0-FFFB3CC6B42B}" srcId="{40630938-CEC8-ED4E-A6AA-5E7AF12C3836}" destId="{74B872E9-79D4-2149-984A-98DCB033304E}" srcOrd="1" destOrd="0" parTransId="{2EDA40DE-A22F-BA44-B8FA-0FF98E6B47E2}" sibTransId="{419EDEC4-8055-C949-A118-28013944104E}"/>
    <dgm:cxn modelId="{99B6FCBD-61AB-714E-A91E-5C79923CA8A3}" type="presOf" srcId="{74B872E9-79D4-2149-984A-98DCB033304E}" destId="{3E23352F-73E1-D543-96E3-6C64CBC1E543}" srcOrd="0" destOrd="0" presId="urn:microsoft.com/office/officeart/2009/3/layout/HorizontalOrganizationChart"/>
    <dgm:cxn modelId="{A04351BE-8C1C-FE4C-9CBE-165303255664}" type="presOf" srcId="{29D1631B-4DBD-C54C-AA70-46F50D1A7777}" destId="{B0D99DE8-07BD-7040-BDD7-4DBD19D79314}" srcOrd="0" destOrd="0" presId="urn:microsoft.com/office/officeart/2009/3/layout/HorizontalOrganizationChart"/>
    <dgm:cxn modelId="{050937C0-9C65-554D-98DA-417236EF4496}" type="presOf" srcId="{173BCA36-7093-C44E-9898-CBCD40F3BE57}" destId="{084D987B-CA46-0A4F-88BA-4A1A64D85D31}" srcOrd="0" destOrd="0" presId="urn:microsoft.com/office/officeart/2009/3/layout/HorizontalOrganizationChart"/>
    <dgm:cxn modelId="{311287C1-878B-7E4A-B5BF-D9D46A468B94}" type="presOf" srcId="{3A012F7A-3EE8-1C4E-8F84-8898BF5B2AE6}" destId="{5971EA79-984F-ED4B-9F21-C1193B3167D8}" srcOrd="0" destOrd="0" presId="urn:microsoft.com/office/officeart/2009/3/layout/HorizontalOrganizationChart"/>
    <dgm:cxn modelId="{135159C3-CD42-C04E-A360-E7F91C929721}" type="presOf" srcId="{A596CABA-5D5D-3441-8F00-ABD5C4C35224}" destId="{BC7F9C16-9288-EA47-8962-8FA3C85CDEDF}" srcOrd="0" destOrd="0" presId="urn:microsoft.com/office/officeart/2009/3/layout/HorizontalOrganizationChart"/>
    <dgm:cxn modelId="{3917D8C3-E1ED-6643-B3B9-BA69604105A7}" srcId="{263D0635-4691-AD4E-987B-92618AC945BE}" destId="{08006C23-E385-B047-BE23-10E2B74FD1A0}" srcOrd="0" destOrd="0" parTransId="{29D1631B-4DBD-C54C-AA70-46F50D1A7777}" sibTransId="{845166BA-7EA3-BB41-9E40-454DB251BC35}"/>
    <dgm:cxn modelId="{EB9DFFC3-646A-F549-B9F0-46579CB11F54}" type="presOf" srcId="{74B872E9-79D4-2149-984A-98DCB033304E}" destId="{CEE13A1A-5130-0F4C-88D7-FB41D9B997FF}" srcOrd="1" destOrd="0" presId="urn:microsoft.com/office/officeart/2009/3/layout/HorizontalOrganizationChart"/>
    <dgm:cxn modelId="{AEBF5BC4-2D3C-C144-B058-802C7DE327E1}" srcId="{40630938-CEC8-ED4E-A6AA-5E7AF12C3836}" destId="{450D1EA7-DA6A-D949-9C16-50E135160D70}" srcOrd="0" destOrd="0" parTransId="{A596CABA-5D5D-3441-8F00-ABD5C4C35224}" sibTransId="{854F5845-2191-1940-9E94-79B68353783F}"/>
    <dgm:cxn modelId="{CBB5F4D1-F464-8A45-8CE2-0C054C96F4E1}" type="presOf" srcId="{C20A21BC-A7C7-4C47-885B-E96E33594C24}" destId="{5F722BC3-6795-6943-975E-24E097793AA2}" srcOrd="0" destOrd="0" presId="urn:microsoft.com/office/officeart/2009/3/layout/HorizontalOrganizationChart"/>
    <dgm:cxn modelId="{0B62A7D4-F410-D24E-A60B-5EBF20B31163}" srcId="{56EC0922-3C6A-4445-B374-D2814A4EA2CB}" destId="{33CFCFDE-7502-4B4F-AE85-D6362B78BD5A}" srcOrd="0" destOrd="0" parTransId="{DEE1325E-B3B1-B645-8B9A-8D425F351CD0}" sibTransId="{96E9C3B0-C7C4-FA4E-BFAB-91D9D895AAFF}"/>
    <dgm:cxn modelId="{01F734E3-6825-5E43-9E51-9CFCC7FD5923}" type="presOf" srcId="{DEE1325E-B3B1-B645-8B9A-8D425F351CD0}" destId="{C52C2DD2-3359-5F4E-AA78-3ABB48C013A0}" srcOrd="0" destOrd="0" presId="urn:microsoft.com/office/officeart/2009/3/layout/HorizontalOrganizationChart"/>
    <dgm:cxn modelId="{3F317DE3-9E33-4B49-8E84-E58EBFEF2590}" type="presOf" srcId="{40630938-CEC8-ED4E-A6AA-5E7AF12C3836}" destId="{95BBE1BE-81C2-5E4E-A3E2-3A6511145613}" srcOrd="0" destOrd="0" presId="urn:microsoft.com/office/officeart/2009/3/layout/HorizontalOrganizationChart"/>
    <dgm:cxn modelId="{D3D11DE5-4E96-664B-967D-1378B9AD7342}" type="presOf" srcId="{5CA749E6-6CD6-4442-99A8-34B2B1CCCC16}" destId="{0438EE70-C156-CD47-9549-A408CA25F416}" srcOrd="0" destOrd="0" presId="urn:microsoft.com/office/officeart/2009/3/layout/HorizontalOrganizationChart"/>
    <dgm:cxn modelId="{037B9EEF-1DFE-0741-8D04-6DC17D71F623}" type="presOf" srcId="{450D1EA7-DA6A-D949-9C16-50E135160D70}" destId="{CBD9C19D-B6F6-C443-B4EB-C50F31283F82}" srcOrd="0" destOrd="0" presId="urn:microsoft.com/office/officeart/2009/3/layout/HorizontalOrganizationChart"/>
    <dgm:cxn modelId="{62FAE3EF-196A-F34A-B669-935A8E87F95E}" srcId="{08006C23-E385-B047-BE23-10E2B74FD1A0}" destId="{56EC0922-3C6A-4445-B374-D2814A4EA2CB}" srcOrd="1" destOrd="0" parTransId="{47B134F5-2B5A-504C-AA0D-E6136A2C5956}" sibTransId="{13DF9A81-2A62-E847-897C-FC783C1906AC}"/>
    <dgm:cxn modelId="{01F188F6-1FCE-904D-8738-11AEB1B3CFFB}" srcId="{173BCA36-7093-C44E-9898-CBCD40F3BE57}" destId="{5CA749E6-6CD6-4442-99A8-34B2B1CCCC16}" srcOrd="0" destOrd="0" parTransId="{1CE31C3B-660B-224A-91D5-3CF2F72AEFEA}" sibTransId="{8403126C-5857-BE41-B035-FA76B67B08E4}"/>
    <dgm:cxn modelId="{838F2F17-159C-7C4E-83C8-14F8580E651B}" type="presParOf" srcId="{401406A8-7A83-884F-8135-4CAB1E492755}" destId="{17E65BCE-6FA8-4448-8B13-3C5A117A7E07}" srcOrd="0" destOrd="0" presId="urn:microsoft.com/office/officeart/2009/3/layout/HorizontalOrganizationChart"/>
    <dgm:cxn modelId="{972F3A21-64D3-904D-BF4F-30AA9D0FB257}" type="presParOf" srcId="{17E65BCE-6FA8-4448-8B13-3C5A117A7E07}" destId="{E69464CB-23E8-6547-A2C3-F804ABE23FA5}" srcOrd="0" destOrd="0" presId="urn:microsoft.com/office/officeart/2009/3/layout/HorizontalOrganizationChart"/>
    <dgm:cxn modelId="{6279AEF0-115E-F744-8B9A-5512E7920DE6}" type="presParOf" srcId="{E69464CB-23E8-6547-A2C3-F804ABE23FA5}" destId="{084D987B-CA46-0A4F-88BA-4A1A64D85D31}" srcOrd="0" destOrd="0" presId="urn:microsoft.com/office/officeart/2009/3/layout/HorizontalOrganizationChart"/>
    <dgm:cxn modelId="{272AB6CA-70A0-A342-8F57-6764E525F1A5}" type="presParOf" srcId="{E69464CB-23E8-6547-A2C3-F804ABE23FA5}" destId="{64C5834D-54CF-6F48-BFB1-3DB84ED1DCE1}" srcOrd="1" destOrd="0" presId="urn:microsoft.com/office/officeart/2009/3/layout/HorizontalOrganizationChart"/>
    <dgm:cxn modelId="{FA02279C-2283-2F44-BE99-A7627D51086A}" type="presParOf" srcId="{17E65BCE-6FA8-4448-8B13-3C5A117A7E07}" destId="{A1C427C7-32A2-4345-819D-2D98D670AF2C}" srcOrd="1" destOrd="0" presId="urn:microsoft.com/office/officeart/2009/3/layout/HorizontalOrganizationChart"/>
    <dgm:cxn modelId="{4DBA9F62-ACAE-6B45-9C81-9F3646CFCA5C}" type="presParOf" srcId="{A1C427C7-32A2-4345-819D-2D98D670AF2C}" destId="{E8691437-F4CD-EB4D-B7F3-4C51EE7DD4EF}" srcOrd="0" destOrd="0" presId="urn:microsoft.com/office/officeart/2009/3/layout/HorizontalOrganizationChart"/>
    <dgm:cxn modelId="{E8B64F3E-BC0C-D240-9F70-4F907522F4DE}" type="presParOf" srcId="{A1C427C7-32A2-4345-819D-2D98D670AF2C}" destId="{521D1338-64B8-9F41-A8E8-4EF767BDAFE9}" srcOrd="1" destOrd="0" presId="urn:microsoft.com/office/officeart/2009/3/layout/HorizontalOrganizationChart"/>
    <dgm:cxn modelId="{408A3188-3741-7F44-9B9E-DF69306A9F2D}" type="presParOf" srcId="{521D1338-64B8-9F41-A8E8-4EF767BDAFE9}" destId="{67EA5FD4-D576-CE42-89B4-76649C8849F7}" srcOrd="0" destOrd="0" presId="urn:microsoft.com/office/officeart/2009/3/layout/HorizontalOrganizationChart"/>
    <dgm:cxn modelId="{474DAE95-754B-9044-B1D2-CB1BE11C13BB}" type="presParOf" srcId="{67EA5FD4-D576-CE42-89B4-76649C8849F7}" destId="{0438EE70-C156-CD47-9549-A408CA25F416}" srcOrd="0" destOrd="0" presId="urn:microsoft.com/office/officeart/2009/3/layout/HorizontalOrganizationChart"/>
    <dgm:cxn modelId="{BEE3FC4D-2826-2A4C-A1B7-0C4BDC485B61}" type="presParOf" srcId="{67EA5FD4-D576-CE42-89B4-76649C8849F7}" destId="{F52C9BDD-F9B6-5B43-9E54-64D173920B41}" srcOrd="1" destOrd="0" presId="urn:microsoft.com/office/officeart/2009/3/layout/HorizontalOrganizationChart"/>
    <dgm:cxn modelId="{160B8006-8283-5646-82EE-E3EA96184A8C}" type="presParOf" srcId="{521D1338-64B8-9F41-A8E8-4EF767BDAFE9}" destId="{17BD7D14-8A31-B14E-82C2-265B55B6254D}" srcOrd="1" destOrd="0" presId="urn:microsoft.com/office/officeart/2009/3/layout/HorizontalOrganizationChart"/>
    <dgm:cxn modelId="{8F203E68-E3E1-9445-A111-4CE6C33EADEE}" type="presParOf" srcId="{17BD7D14-8A31-B14E-82C2-265B55B6254D}" destId="{6C70076D-9C32-6D43-A79F-4F6DBE875008}" srcOrd="0" destOrd="0" presId="urn:microsoft.com/office/officeart/2009/3/layout/HorizontalOrganizationChart"/>
    <dgm:cxn modelId="{05198734-6DE1-DF4D-B851-ED3263464B69}" type="presParOf" srcId="{17BD7D14-8A31-B14E-82C2-265B55B6254D}" destId="{3A68DA49-ABF4-0344-8294-EB902424678C}" srcOrd="1" destOrd="0" presId="urn:microsoft.com/office/officeart/2009/3/layout/HorizontalOrganizationChart"/>
    <dgm:cxn modelId="{01F36528-543A-744B-A967-420D48D7EBA3}" type="presParOf" srcId="{3A68DA49-ABF4-0344-8294-EB902424678C}" destId="{043D2239-8E4F-1B48-BA83-56FB54EE06D9}" srcOrd="0" destOrd="0" presId="urn:microsoft.com/office/officeart/2009/3/layout/HorizontalOrganizationChart"/>
    <dgm:cxn modelId="{CE2FB496-93F2-4E41-8AFE-F4295673EF97}" type="presParOf" srcId="{043D2239-8E4F-1B48-BA83-56FB54EE06D9}" destId="{ACDB8B2D-98FB-1C45-AD4E-D5F71BA28736}" srcOrd="0" destOrd="0" presId="urn:microsoft.com/office/officeart/2009/3/layout/HorizontalOrganizationChart"/>
    <dgm:cxn modelId="{56FCCE13-AADA-B444-B33D-FA11B41FC062}" type="presParOf" srcId="{043D2239-8E4F-1B48-BA83-56FB54EE06D9}" destId="{125FC458-FFA1-5B48-AE19-3BCB67734BDD}" srcOrd="1" destOrd="0" presId="urn:microsoft.com/office/officeart/2009/3/layout/HorizontalOrganizationChart"/>
    <dgm:cxn modelId="{3E44B05E-6551-1641-A75F-FE2E0B22AF00}" type="presParOf" srcId="{3A68DA49-ABF4-0344-8294-EB902424678C}" destId="{655E5AF5-B3CE-A64C-AA16-7C91C8A0AA5A}" srcOrd="1" destOrd="0" presId="urn:microsoft.com/office/officeart/2009/3/layout/HorizontalOrganizationChart"/>
    <dgm:cxn modelId="{C252752C-DE2B-714B-9B00-796107B7B583}" type="presParOf" srcId="{655E5AF5-B3CE-A64C-AA16-7C91C8A0AA5A}" destId="{744AC206-DD31-5B47-AA40-51BBAD38E459}" srcOrd="0" destOrd="0" presId="urn:microsoft.com/office/officeart/2009/3/layout/HorizontalOrganizationChart"/>
    <dgm:cxn modelId="{A6E525E6-632A-994C-9B44-65FA48E3016E}" type="presParOf" srcId="{655E5AF5-B3CE-A64C-AA16-7C91C8A0AA5A}" destId="{B4CE9D5B-B6C6-0A41-87EF-11E04199AE6C}" srcOrd="1" destOrd="0" presId="urn:microsoft.com/office/officeart/2009/3/layout/HorizontalOrganizationChart"/>
    <dgm:cxn modelId="{F1191DE9-E962-8748-8D5B-B58CE20AE504}" type="presParOf" srcId="{B4CE9D5B-B6C6-0A41-87EF-11E04199AE6C}" destId="{AF881EEC-C740-CE41-A169-943776E009AD}" srcOrd="0" destOrd="0" presId="urn:microsoft.com/office/officeart/2009/3/layout/HorizontalOrganizationChart"/>
    <dgm:cxn modelId="{16EC4DE0-87B9-AE45-BAC7-581E6E6F3238}" type="presParOf" srcId="{AF881EEC-C740-CE41-A169-943776E009AD}" destId="{4DB12B74-AF86-8A49-93F5-0858A963A3FC}" srcOrd="0" destOrd="0" presId="urn:microsoft.com/office/officeart/2009/3/layout/HorizontalOrganizationChart"/>
    <dgm:cxn modelId="{3B53A9C1-D0EA-974A-814C-1CD8A3830A15}" type="presParOf" srcId="{AF881EEC-C740-CE41-A169-943776E009AD}" destId="{F281DEAB-A044-374D-8CDE-FDCEC09C4A69}" srcOrd="1" destOrd="0" presId="urn:microsoft.com/office/officeart/2009/3/layout/HorizontalOrganizationChart"/>
    <dgm:cxn modelId="{6B4A3CA1-FF07-2D43-AE3C-26DD85912401}" type="presParOf" srcId="{B4CE9D5B-B6C6-0A41-87EF-11E04199AE6C}" destId="{59AA9C5C-8D2B-6541-9DA9-B08637E06C32}" srcOrd="1" destOrd="0" presId="urn:microsoft.com/office/officeart/2009/3/layout/HorizontalOrganizationChart"/>
    <dgm:cxn modelId="{B5E26557-B885-A049-BE3C-556775EBC6A1}" type="presParOf" srcId="{59AA9C5C-8D2B-6541-9DA9-B08637E06C32}" destId="{B0D99DE8-07BD-7040-BDD7-4DBD19D79314}" srcOrd="0" destOrd="0" presId="urn:microsoft.com/office/officeart/2009/3/layout/HorizontalOrganizationChart"/>
    <dgm:cxn modelId="{D9F76411-A20C-4040-99B2-28852573D796}" type="presParOf" srcId="{59AA9C5C-8D2B-6541-9DA9-B08637E06C32}" destId="{D6F3663E-6BC9-2F44-BDB2-9E9A3DC2BC87}" srcOrd="1" destOrd="0" presId="urn:microsoft.com/office/officeart/2009/3/layout/HorizontalOrganizationChart"/>
    <dgm:cxn modelId="{7F94273C-0C78-CB4F-9A4F-7AB870CADDCB}" type="presParOf" srcId="{D6F3663E-6BC9-2F44-BDB2-9E9A3DC2BC87}" destId="{CC4DE05D-70BA-7345-8D48-3E950DC88DA3}" srcOrd="0" destOrd="0" presId="urn:microsoft.com/office/officeart/2009/3/layout/HorizontalOrganizationChart"/>
    <dgm:cxn modelId="{BDB7F541-B236-604A-9F02-100213B2CDE9}" type="presParOf" srcId="{CC4DE05D-70BA-7345-8D48-3E950DC88DA3}" destId="{2DC9AC83-69CB-0041-B2CB-60F00CEF2E65}" srcOrd="0" destOrd="0" presId="urn:microsoft.com/office/officeart/2009/3/layout/HorizontalOrganizationChart"/>
    <dgm:cxn modelId="{E0BF2646-6FE7-0F4D-9981-2B2A8A762DE9}" type="presParOf" srcId="{CC4DE05D-70BA-7345-8D48-3E950DC88DA3}" destId="{60E31398-1615-9B45-98B4-9DC56CFA35D0}" srcOrd="1" destOrd="0" presId="urn:microsoft.com/office/officeart/2009/3/layout/HorizontalOrganizationChart"/>
    <dgm:cxn modelId="{2C989660-8244-484A-9EAE-96EBFA46D183}" type="presParOf" srcId="{D6F3663E-6BC9-2F44-BDB2-9E9A3DC2BC87}" destId="{782A7496-7BA0-8F4E-9847-8D28F5EC7439}" srcOrd="1" destOrd="0" presId="urn:microsoft.com/office/officeart/2009/3/layout/HorizontalOrganizationChart"/>
    <dgm:cxn modelId="{37BB643F-CDFE-2F4F-B568-21CD6ABC4436}" type="presParOf" srcId="{782A7496-7BA0-8F4E-9847-8D28F5EC7439}" destId="{590EEF1B-F334-E845-86C9-B4293B391D8E}" srcOrd="0" destOrd="0" presId="urn:microsoft.com/office/officeart/2009/3/layout/HorizontalOrganizationChart"/>
    <dgm:cxn modelId="{AD6D3EC1-5004-5543-B2DE-25713FA9C468}" type="presParOf" srcId="{782A7496-7BA0-8F4E-9847-8D28F5EC7439}" destId="{07AB6B9C-1CE6-0248-932D-7E2B585DA1B9}" srcOrd="1" destOrd="0" presId="urn:microsoft.com/office/officeart/2009/3/layout/HorizontalOrganizationChart"/>
    <dgm:cxn modelId="{9ED5A3EA-2C20-704C-81B0-96939457B906}" type="presParOf" srcId="{07AB6B9C-1CE6-0248-932D-7E2B585DA1B9}" destId="{0E7A611D-D26C-6C42-97F6-114BEA75793D}" srcOrd="0" destOrd="0" presId="urn:microsoft.com/office/officeart/2009/3/layout/HorizontalOrganizationChart"/>
    <dgm:cxn modelId="{3D873D53-EDE6-D844-8E6E-91012A2AC596}" type="presParOf" srcId="{0E7A611D-D26C-6C42-97F6-114BEA75793D}" destId="{39E4566D-65EA-FE45-9D23-9E0D87E77EAE}" srcOrd="0" destOrd="0" presId="urn:microsoft.com/office/officeart/2009/3/layout/HorizontalOrganizationChart"/>
    <dgm:cxn modelId="{7443EA88-4BF3-C14E-B2AB-9875A474EF25}" type="presParOf" srcId="{0E7A611D-D26C-6C42-97F6-114BEA75793D}" destId="{8357B050-3C66-5C4F-B273-67BA67040A36}" srcOrd="1" destOrd="0" presId="urn:microsoft.com/office/officeart/2009/3/layout/HorizontalOrganizationChart"/>
    <dgm:cxn modelId="{0611747B-41C2-BE4E-A1E8-AC4629B76DAB}" type="presParOf" srcId="{07AB6B9C-1CE6-0248-932D-7E2B585DA1B9}" destId="{40F2F68B-BD52-D645-BA75-D644E483B4C1}" srcOrd="1" destOrd="0" presId="urn:microsoft.com/office/officeart/2009/3/layout/HorizontalOrganizationChart"/>
    <dgm:cxn modelId="{76814A1F-6F37-5846-B832-0F356E704C4D}" type="presParOf" srcId="{40F2F68B-BD52-D645-BA75-D644E483B4C1}" destId="{5F722BC3-6795-6943-975E-24E097793AA2}" srcOrd="0" destOrd="0" presId="urn:microsoft.com/office/officeart/2009/3/layout/HorizontalOrganizationChart"/>
    <dgm:cxn modelId="{53A27646-A200-E44D-BE75-6DAD78EA5280}" type="presParOf" srcId="{40F2F68B-BD52-D645-BA75-D644E483B4C1}" destId="{7EF38701-7467-5A4B-A2D6-0A49EEE32691}" srcOrd="1" destOrd="0" presId="urn:microsoft.com/office/officeart/2009/3/layout/HorizontalOrganizationChart"/>
    <dgm:cxn modelId="{9EDAF41C-89CF-9048-8694-95480878B761}" type="presParOf" srcId="{7EF38701-7467-5A4B-A2D6-0A49EEE32691}" destId="{5F968AA4-2FA7-3448-B1F0-0D13A4061A9B}" srcOrd="0" destOrd="0" presId="urn:microsoft.com/office/officeart/2009/3/layout/HorizontalOrganizationChart"/>
    <dgm:cxn modelId="{BDFA93EB-95FB-A84C-9552-204098020253}" type="presParOf" srcId="{5F968AA4-2FA7-3448-B1F0-0D13A4061A9B}" destId="{95BBE1BE-81C2-5E4E-A3E2-3A6511145613}" srcOrd="0" destOrd="0" presId="urn:microsoft.com/office/officeart/2009/3/layout/HorizontalOrganizationChart"/>
    <dgm:cxn modelId="{8B5009AF-0478-DA41-8441-F63A224700BC}" type="presParOf" srcId="{5F968AA4-2FA7-3448-B1F0-0D13A4061A9B}" destId="{CCFCEF07-23D3-E94B-9B5E-C384C89BBB98}" srcOrd="1" destOrd="0" presId="urn:microsoft.com/office/officeart/2009/3/layout/HorizontalOrganizationChart"/>
    <dgm:cxn modelId="{E0CD3675-7501-874C-B48D-B1CEFC541ED6}" type="presParOf" srcId="{7EF38701-7467-5A4B-A2D6-0A49EEE32691}" destId="{4D296C97-AC39-7E4E-8CFD-2907B9BDA47B}" srcOrd="1" destOrd="0" presId="urn:microsoft.com/office/officeart/2009/3/layout/HorizontalOrganizationChart"/>
    <dgm:cxn modelId="{BCAFC1AE-1D13-2F4A-B464-E217E254025C}" type="presParOf" srcId="{4D296C97-AC39-7E4E-8CFD-2907B9BDA47B}" destId="{BC7F9C16-9288-EA47-8962-8FA3C85CDEDF}" srcOrd="0" destOrd="0" presId="urn:microsoft.com/office/officeart/2009/3/layout/HorizontalOrganizationChart"/>
    <dgm:cxn modelId="{992F4446-3F76-BD42-B1EB-60935E8B84E7}" type="presParOf" srcId="{4D296C97-AC39-7E4E-8CFD-2907B9BDA47B}" destId="{A4A96982-3B73-9445-9475-E8FDA258715B}" srcOrd="1" destOrd="0" presId="urn:microsoft.com/office/officeart/2009/3/layout/HorizontalOrganizationChart"/>
    <dgm:cxn modelId="{886E4C3A-BF16-3346-9EDC-A796B21A2DD5}" type="presParOf" srcId="{A4A96982-3B73-9445-9475-E8FDA258715B}" destId="{1D5A33F0-9E24-8B4A-B9E3-A75E1AEAABB7}" srcOrd="0" destOrd="0" presId="urn:microsoft.com/office/officeart/2009/3/layout/HorizontalOrganizationChart"/>
    <dgm:cxn modelId="{6DEF2F1E-7680-9148-B9DC-0F785186FDD8}" type="presParOf" srcId="{1D5A33F0-9E24-8B4A-B9E3-A75E1AEAABB7}" destId="{CBD9C19D-B6F6-C443-B4EB-C50F31283F82}" srcOrd="0" destOrd="0" presId="urn:microsoft.com/office/officeart/2009/3/layout/HorizontalOrganizationChart"/>
    <dgm:cxn modelId="{2B2FE47C-1750-204D-8EE9-DF8608561226}" type="presParOf" srcId="{1D5A33F0-9E24-8B4A-B9E3-A75E1AEAABB7}" destId="{46C9B158-95E2-F44D-88EE-CC81D2487FC7}" srcOrd="1" destOrd="0" presId="urn:microsoft.com/office/officeart/2009/3/layout/HorizontalOrganizationChart"/>
    <dgm:cxn modelId="{F1D6EE4A-24E2-6F49-9F42-5DFB5327838E}" type="presParOf" srcId="{A4A96982-3B73-9445-9475-E8FDA258715B}" destId="{36FB050F-950D-3E47-B2C9-FC23E9DB5DA4}" srcOrd="1" destOrd="0" presId="urn:microsoft.com/office/officeart/2009/3/layout/HorizontalOrganizationChart"/>
    <dgm:cxn modelId="{3451F19F-EC98-0442-803C-219A71C43748}" type="presParOf" srcId="{36FB050F-950D-3E47-B2C9-FC23E9DB5DA4}" destId="{CBF917AD-E734-1949-8C7C-2174646EDC77}" srcOrd="0" destOrd="0" presId="urn:microsoft.com/office/officeart/2009/3/layout/HorizontalOrganizationChart"/>
    <dgm:cxn modelId="{B5F9760D-A9E4-4D49-9B9F-48B15F4B35B9}" type="presParOf" srcId="{36FB050F-950D-3E47-B2C9-FC23E9DB5DA4}" destId="{F528FEB3-2491-4B42-A311-509100A8BBE4}" srcOrd="1" destOrd="0" presId="urn:microsoft.com/office/officeart/2009/3/layout/HorizontalOrganizationChart"/>
    <dgm:cxn modelId="{8895D86B-9612-DB42-875F-1AEDB01375F7}" type="presParOf" srcId="{F528FEB3-2491-4B42-A311-509100A8BBE4}" destId="{4644B88A-5085-D14A-BCF8-46E1AF6353DA}" srcOrd="0" destOrd="0" presId="urn:microsoft.com/office/officeart/2009/3/layout/HorizontalOrganizationChart"/>
    <dgm:cxn modelId="{E360B3E4-7C1C-2447-9582-97EEA2069BDB}" type="presParOf" srcId="{4644B88A-5085-D14A-BCF8-46E1AF6353DA}" destId="{5971EA79-984F-ED4B-9F21-C1193B3167D8}" srcOrd="0" destOrd="0" presId="urn:microsoft.com/office/officeart/2009/3/layout/HorizontalOrganizationChart"/>
    <dgm:cxn modelId="{B80418DF-3752-F640-8A35-F085ACEAC33C}" type="presParOf" srcId="{4644B88A-5085-D14A-BCF8-46E1AF6353DA}" destId="{7726B6D3-0E7F-A342-A90E-8FE12277CFFC}" srcOrd="1" destOrd="0" presId="urn:microsoft.com/office/officeart/2009/3/layout/HorizontalOrganizationChart"/>
    <dgm:cxn modelId="{752AA014-9980-1F41-A43C-C6C34D474D83}" type="presParOf" srcId="{F528FEB3-2491-4B42-A311-509100A8BBE4}" destId="{C378DA1F-5978-4044-8DD0-C1A907199A43}" srcOrd="1" destOrd="0" presId="urn:microsoft.com/office/officeart/2009/3/layout/HorizontalOrganizationChart"/>
    <dgm:cxn modelId="{DDF41194-E059-D14A-94DC-C33C045DB8D6}" type="presParOf" srcId="{F528FEB3-2491-4B42-A311-509100A8BBE4}" destId="{F68C880C-A337-BC48-9734-6BCD6EF52829}" srcOrd="2" destOrd="0" presId="urn:microsoft.com/office/officeart/2009/3/layout/HorizontalOrganizationChart"/>
    <dgm:cxn modelId="{989F6105-D1AA-D943-A87D-478C2FF23941}" type="presParOf" srcId="{A4A96982-3B73-9445-9475-E8FDA258715B}" destId="{8BDFDC4D-4C4A-5947-9FE1-9412BA08F3A6}" srcOrd="2" destOrd="0" presId="urn:microsoft.com/office/officeart/2009/3/layout/HorizontalOrganizationChart"/>
    <dgm:cxn modelId="{2EF7F16D-41D9-D64D-B2CD-DF783B15B32E}" type="presParOf" srcId="{4D296C97-AC39-7E4E-8CFD-2907B9BDA47B}" destId="{5B1A2831-A742-E64B-8BB7-F06C032FADA1}" srcOrd="2" destOrd="0" presId="urn:microsoft.com/office/officeart/2009/3/layout/HorizontalOrganizationChart"/>
    <dgm:cxn modelId="{168D341C-64F4-1943-80A8-10BAEB4872D3}" type="presParOf" srcId="{4D296C97-AC39-7E4E-8CFD-2907B9BDA47B}" destId="{811CD542-151C-BC45-90B4-1F321D74A372}" srcOrd="3" destOrd="0" presId="urn:microsoft.com/office/officeart/2009/3/layout/HorizontalOrganizationChart"/>
    <dgm:cxn modelId="{BA1135B2-24BF-224E-B6D9-7FBCE96302E7}" type="presParOf" srcId="{811CD542-151C-BC45-90B4-1F321D74A372}" destId="{B4DD841B-9F87-5F44-831C-FB416BCEC248}" srcOrd="0" destOrd="0" presId="urn:microsoft.com/office/officeart/2009/3/layout/HorizontalOrganizationChart"/>
    <dgm:cxn modelId="{20087B64-BC06-1747-9977-0F2CC2759379}" type="presParOf" srcId="{B4DD841B-9F87-5F44-831C-FB416BCEC248}" destId="{3E23352F-73E1-D543-96E3-6C64CBC1E543}" srcOrd="0" destOrd="0" presId="urn:microsoft.com/office/officeart/2009/3/layout/HorizontalOrganizationChart"/>
    <dgm:cxn modelId="{56F65440-A523-4645-A446-0C8A04FA6FD1}" type="presParOf" srcId="{B4DD841B-9F87-5F44-831C-FB416BCEC248}" destId="{CEE13A1A-5130-0F4C-88D7-FB41D9B997FF}" srcOrd="1" destOrd="0" presId="urn:microsoft.com/office/officeart/2009/3/layout/HorizontalOrganizationChart"/>
    <dgm:cxn modelId="{D087D761-D794-4C43-A332-4768B060A7CE}" type="presParOf" srcId="{811CD542-151C-BC45-90B4-1F321D74A372}" destId="{1BF462D1-4FD2-5249-A1AA-EBE3BF45775B}" srcOrd="1" destOrd="0" presId="urn:microsoft.com/office/officeart/2009/3/layout/HorizontalOrganizationChart"/>
    <dgm:cxn modelId="{A18B6E0A-DB07-3A42-A877-3331ED64FFE6}" type="presParOf" srcId="{1BF462D1-4FD2-5249-A1AA-EBE3BF45775B}" destId="{93009A1B-FA5E-8447-9C1A-B7370AD76466}" srcOrd="0" destOrd="0" presId="urn:microsoft.com/office/officeart/2009/3/layout/HorizontalOrganizationChart"/>
    <dgm:cxn modelId="{0B42418B-5BE0-6C47-84AD-F770E0C1D0CF}" type="presParOf" srcId="{1BF462D1-4FD2-5249-A1AA-EBE3BF45775B}" destId="{E37ECA6F-0EA7-8E46-B1BD-D817AC2C6FA7}" srcOrd="1" destOrd="0" presId="urn:microsoft.com/office/officeart/2009/3/layout/HorizontalOrganizationChart"/>
    <dgm:cxn modelId="{65668979-C23E-2041-A1D1-C4B327E9C5D3}" type="presParOf" srcId="{E37ECA6F-0EA7-8E46-B1BD-D817AC2C6FA7}" destId="{8E7358E0-0CFF-244D-898D-BF8D74DC22B1}" srcOrd="0" destOrd="0" presId="urn:microsoft.com/office/officeart/2009/3/layout/HorizontalOrganizationChart"/>
    <dgm:cxn modelId="{7FDD21EF-5A81-2744-95D9-D456061007A9}" type="presParOf" srcId="{8E7358E0-0CFF-244D-898D-BF8D74DC22B1}" destId="{76074DFF-FA08-FB48-AD0B-235E01A704D1}" srcOrd="0" destOrd="0" presId="urn:microsoft.com/office/officeart/2009/3/layout/HorizontalOrganizationChart"/>
    <dgm:cxn modelId="{616CF7C4-5D29-F447-A42E-C5C821BA39A7}" type="presParOf" srcId="{8E7358E0-0CFF-244D-898D-BF8D74DC22B1}" destId="{F97A77E8-4FB2-DE47-9185-E50BC0DEE4C1}" srcOrd="1" destOrd="0" presId="urn:microsoft.com/office/officeart/2009/3/layout/HorizontalOrganizationChart"/>
    <dgm:cxn modelId="{CF5251FC-9817-154C-9C5C-E192E1610B05}" type="presParOf" srcId="{E37ECA6F-0EA7-8E46-B1BD-D817AC2C6FA7}" destId="{DF927F09-1B0F-E041-87AD-9B17CA62824E}" srcOrd="1" destOrd="0" presId="urn:microsoft.com/office/officeart/2009/3/layout/HorizontalOrganizationChart"/>
    <dgm:cxn modelId="{FE0A6961-9934-7948-8FBC-FFD124D5D556}" type="presParOf" srcId="{E37ECA6F-0EA7-8E46-B1BD-D817AC2C6FA7}" destId="{F9A08AA9-2A9A-E348-A2E1-987DAD08FECC}" srcOrd="2" destOrd="0" presId="urn:microsoft.com/office/officeart/2009/3/layout/HorizontalOrganizationChart"/>
    <dgm:cxn modelId="{D5A10CB1-8A16-BB46-AFF1-4DAA79696433}" type="presParOf" srcId="{811CD542-151C-BC45-90B4-1F321D74A372}" destId="{E317B738-B7AC-ED47-BDA1-7DC053EC03FA}" srcOrd="2" destOrd="0" presId="urn:microsoft.com/office/officeart/2009/3/layout/HorizontalOrganizationChart"/>
    <dgm:cxn modelId="{E5206395-04F0-E64D-A178-B38C7F7F130F}" type="presParOf" srcId="{7EF38701-7467-5A4B-A2D6-0A49EEE32691}" destId="{21484114-8307-3A4B-85A1-B673E8652125}" srcOrd="2" destOrd="0" presId="urn:microsoft.com/office/officeart/2009/3/layout/HorizontalOrganizationChart"/>
    <dgm:cxn modelId="{AD920132-C635-ED4B-B804-AB4AFFA71E93}" type="presParOf" srcId="{07AB6B9C-1CE6-0248-932D-7E2B585DA1B9}" destId="{F4C58C5B-C195-0C43-80B5-3962F22A543D}" srcOrd="2" destOrd="0" presId="urn:microsoft.com/office/officeart/2009/3/layout/HorizontalOrganizationChart"/>
    <dgm:cxn modelId="{F196E732-BD87-9947-9847-581973EA9EA5}" type="presParOf" srcId="{782A7496-7BA0-8F4E-9847-8D28F5EC7439}" destId="{50B0B93E-0B42-C54B-A9BF-51CF38A2E0DD}" srcOrd="2" destOrd="0" presId="urn:microsoft.com/office/officeart/2009/3/layout/HorizontalOrganizationChart"/>
    <dgm:cxn modelId="{E6127802-5A35-004D-88C3-8303D77F02D4}" type="presParOf" srcId="{782A7496-7BA0-8F4E-9847-8D28F5EC7439}" destId="{255448FE-AFDD-5A44-8624-6333E9298A8C}" srcOrd="3" destOrd="0" presId="urn:microsoft.com/office/officeart/2009/3/layout/HorizontalOrganizationChart"/>
    <dgm:cxn modelId="{85B9BCC7-A618-E548-8A45-BEFAB2AF283C}" type="presParOf" srcId="{255448FE-AFDD-5A44-8624-6333E9298A8C}" destId="{E9DD7B07-1DAF-C849-9812-22DA415A3309}" srcOrd="0" destOrd="0" presId="urn:microsoft.com/office/officeart/2009/3/layout/HorizontalOrganizationChart"/>
    <dgm:cxn modelId="{DCCFFA03-DBF0-E64A-87A0-ECEB381EFD06}" type="presParOf" srcId="{E9DD7B07-1DAF-C849-9812-22DA415A3309}" destId="{7DC61AC8-2F87-9D40-82BB-D29E0A2A7E44}" srcOrd="0" destOrd="0" presId="urn:microsoft.com/office/officeart/2009/3/layout/HorizontalOrganizationChart"/>
    <dgm:cxn modelId="{CEEA15E9-3C42-6E44-92AA-3D1ADC4B9D9F}" type="presParOf" srcId="{E9DD7B07-1DAF-C849-9812-22DA415A3309}" destId="{D5F52FFF-D50D-F049-BEF9-FB638EF68AAE}" srcOrd="1" destOrd="0" presId="urn:microsoft.com/office/officeart/2009/3/layout/HorizontalOrganizationChart"/>
    <dgm:cxn modelId="{BFEDBA83-41F1-A84B-A63D-5BC78564DC82}" type="presParOf" srcId="{255448FE-AFDD-5A44-8624-6333E9298A8C}" destId="{87C43770-B4B5-3C47-A505-0696890EDD60}" srcOrd="1" destOrd="0" presId="urn:microsoft.com/office/officeart/2009/3/layout/HorizontalOrganizationChart"/>
    <dgm:cxn modelId="{916264D2-3071-D240-9049-7F60CE1CC837}" type="presParOf" srcId="{87C43770-B4B5-3C47-A505-0696890EDD60}" destId="{C52C2DD2-3359-5F4E-AA78-3ABB48C013A0}" srcOrd="0" destOrd="0" presId="urn:microsoft.com/office/officeart/2009/3/layout/HorizontalOrganizationChart"/>
    <dgm:cxn modelId="{162C734B-6130-5F4F-9924-DA972D927A88}" type="presParOf" srcId="{87C43770-B4B5-3C47-A505-0696890EDD60}" destId="{88F89006-77DD-7F47-AC9A-D7E61CEDF19F}" srcOrd="1" destOrd="0" presId="urn:microsoft.com/office/officeart/2009/3/layout/HorizontalOrganizationChart"/>
    <dgm:cxn modelId="{489D969A-B728-3547-998C-0E6275A2EAB4}" type="presParOf" srcId="{88F89006-77DD-7F47-AC9A-D7E61CEDF19F}" destId="{80A25337-C562-1D43-9FA6-EA0A4C61BBB3}" srcOrd="0" destOrd="0" presId="urn:microsoft.com/office/officeart/2009/3/layout/HorizontalOrganizationChart"/>
    <dgm:cxn modelId="{E4C41452-D951-7243-90DC-FF013B0FBD81}" type="presParOf" srcId="{80A25337-C562-1D43-9FA6-EA0A4C61BBB3}" destId="{FD88D7C3-4FE4-1543-91AC-881D8E5E8F33}" srcOrd="0" destOrd="0" presId="urn:microsoft.com/office/officeart/2009/3/layout/HorizontalOrganizationChart"/>
    <dgm:cxn modelId="{BA297097-3F24-E04A-972D-A7ADC1360A4B}" type="presParOf" srcId="{80A25337-C562-1D43-9FA6-EA0A4C61BBB3}" destId="{2A9F1CBC-6F1A-C14B-84ED-4D65EDC58A71}" srcOrd="1" destOrd="0" presId="urn:microsoft.com/office/officeart/2009/3/layout/HorizontalOrganizationChart"/>
    <dgm:cxn modelId="{225245E3-E5F8-EB4E-B71C-274ADA0C5C77}" type="presParOf" srcId="{88F89006-77DD-7F47-AC9A-D7E61CEDF19F}" destId="{20AEBFED-7D6E-F64C-8671-7A0810AB96C3}" srcOrd="1" destOrd="0" presId="urn:microsoft.com/office/officeart/2009/3/layout/HorizontalOrganizationChart"/>
    <dgm:cxn modelId="{70254733-9068-B94E-A72F-6DF0D4781078}" type="presParOf" srcId="{88F89006-77DD-7F47-AC9A-D7E61CEDF19F}" destId="{C1F1A75A-9230-AA4A-B417-5606A2935FA5}" srcOrd="2" destOrd="0" presId="urn:microsoft.com/office/officeart/2009/3/layout/HorizontalOrganizationChart"/>
    <dgm:cxn modelId="{6F94F60A-57B3-E54E-BA99-82DF8A5F0252}" type="presParOf" srcId="{255448FE-AFDD-5A44-8624-6333E9298A8C}" destId="{53943D1A-F24A-204E-9F75-01D316AC6743}" srcOrd="2" destOrd="0" presId="urn:microsoft.com/office/officeart/2009/3/layout/HorizontalOrganizationChart"/>
    <dgm:cxn modelId="{E7A4C17F-F7B9-5E45-82EB-1FCA30491CAA}" type="presParOf" srcId="{D6F3663E-6BC9-2F44-BDB2-9E9A3DC2BC87}" destId="{B374F64B-D152-C746-B05D-E648A769AAE2}" srcOrd="2" destOrd="0" presId="urn:microsoft.com/office/officeart/2009/3/layout/HorizontalOrganizationChart"/>
    <dgm:cxn modelId="{9AA30D13-9B60-1642-BA1B-07D4E6D1008C}" type="presParOf" srcId="{B4CE9D5B-B6C6-0A41-87EF-11E04199AE6C}" destId="{AD38094C-EF67-464D-8F79-79635F5397E2}" srcOrd="2" destOrd="0" presId="urn:microsoft.com/office/officeart/2009/3/layout/HorizontalOrganizationChart"/>
    <dgm:cxn modelId="{6EF24B48-C7DE-0744-BAAD-F896B5DE3738}" type="presParOf" srcId="{3A68DA49-ABF4-0344-8294-EB902424678C}" destId="{BF2CD748-26F3-5E49-9AA5-9BE1736476DB}" srcOrd="2" destOrd="0" presId="urn:microsoft.com/office/officeart/2009/3/layout/HorizontalOrganizationChart"/>
    <dgm:cxn modelId="{6ABA2BA6-71F0-7544-8238-870C2D39C29E}" type="presParOf" srcId="{521D1338-64B8-9F41-A8E8-4EF767BDAFE9}" destId="{6DA0737F-0235-824E-B715-E6DD6F7F1194}" srcOrd="2" destOrd="0" presId="urn:microsoft.com/office/officeart/2009/3/layout/HorizontalOrganizationChart"/>
    <dgm:cxn modelId="{2ACC701D-BE43-8842-8611-F1963B543F4A}" type="presParOf" srcId="{17E65BCE-6FA8-4448-8B13-3C5A117A7E07}" destId="{192300E5-41A5-0B4B-8DB9-2F8C4453079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1. Traditional State</a:t>
          </a:r>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2. Digital Adoption</a:t>
          </a:r>
        </a:p>
      </dsp:txBody>
      <dsp:txXfrm>
        <a:off x="3034848" y="0"/>
        <a:ext cx="2449617" cy="824531"/>
      </dsp:txXfrm>
    </dsp:sp>
    <dsp:sp modelId="{B600813C-32CD-F246-9262-840B32DCB8D6}">
      <dsp:nvSpPr>
        <dsp:cNvPr id="0" name=""/>
        <dsp:cNvSpPr/>
      </dsp:nvSpPr>
      <dsp:spPr>
        <a:xfrm>
          <a:off x="524190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3. Integration</a:t>
          </a:r>
        </a:p>
      </dsp:txBody>
      <dsp:txXfrm>
        <a:off x="565416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i="0" kern="1200" noProof="0" dirty="0"/>
            <a:t>4. Digital Transformation</a:t>
          </a:r>
          <a:endParaRPr lang="en-GB" sz="1800" b="1" kern="1200" noProof="0" dirty="0"/>
        </a:p>
      </dsp:txBody>
      <dsp:txXfrm>
        <a:off x="8273486" y="0"/>
        <a:ext cx="2449617" cy="824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1. Traditional State</a:t>
          </a:r>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2. Digital Adoption</a:t>
          </a:r>
        </a:p>
      </dsp:txBody>
      <dsp:txXfrm>
        <a:off x="3034848" y="0"/>
        <a:ext cx="2449617" cy="824531"/>
      </dsp:txXfrm>
    </dsp:sp>
    <dsp:sp modelId="{B600813C-32CD-F246-9262-840B32DCB8D6}">
      <dsp:nvSpPr>
        <dsp:cNvPr id="0" name=""/>
        <dsp:cNvSpPr/>
      </dsp:nvSpPr>
      <dsp:spPr>
        <a:xfrm>
          <a:off x="524190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accent6">
                  <a:lumMod val="10000"/>
                  <a:lumOff val="90000"/>
                </a:schemeClr>
              </a:solidFill>
            </a:rPr>
            <a:t>3. Integration</a:t>
          </a:r>
        </a:p>
      </dsp:txBody>
      <dsp:txXfrm>
        <a:off x="565416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i="0" kern="1200" noProof="0" dirty="0">
              <a:solidFill>
                <a:schemeClr val="accent6">
                  <a:lumMod val="10000"/>
                  <a:lumOff val="90000"/>
                </a:schemeClr>
              </a:solidFill>
            </a:rPr>
            <a:t>4. Digital Transformation</a:t>
          </a:r>
          <a:endParaRPr lang="en-GB" sz="1800" b="1" kern="1200" noProof="0" dirty="0">
            <a:solidFill>
              <a:schemeClr val="accent6">
                <a:lumMod val="10000"/>
                <a:lumOff val="90000"/>
              </a:schemeClr>
            </a:solidFill>
          </a:endParaRPr>
        </a:p>
      </dsp:txBody>
      <dsp:txXfrm>
        <a:off x="8273486" y="0"/>
        <a:ext cx="2449617" cy="8245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C2DD2-3359-5F4E-AA78-3ABB48C013A0}">
      <dsp:nvSpPr>
        <dsp:cNvPr id="0" name=""/>
        <dsp:cNvSpPr/>
      </dsp:nvSpPr>
      <dsp:spPr>
        <a:xfrm>
          <a:off x="7129831" y="2314919"/>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B0B93E-0B42-C54B-A9BF-51CF38A2E0DD}">
      <dsp:nvSpPr>
        <dsp:cNvPr id="0" name=""/>
        <dsp:cNvSpPr/>
      </dsp:nvSpPr>
      <dsp:spPr>
        <a:xfrm>
          <a:off x="6050569" y="1824700"/>
          <a:ext cx="130088" cy="535939"/>
        </a:xfrm>
        <a:custGeom>
          <a:avLst/>
          <a:gdLst/>
          <a:ahLst/>
          <a:cxnLst/>
          <a:rect l="0" t="0" r="0" b="0"/>
          <a:pathLst>
            <a:path>
              <a:moveTo>
                <a:pt x="0" y="0"/>
              </a:moveTo>
              <a:lnTo>
                <a:pt x="65044" y="0"/>
              </a:lnTo>
              <a:lnTo>
                <a:pt x="65044" y="535939"/>
              </a:lnTo>
              <a:lnTo>
                <a:pt x="130088" y="5359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009A1B-FA5E-8447-9C1A-B7370AD76466}">
      <dsp:nvSpPr>
        <dsp:cNvPr id="0" name=""/>
        <dsp:cNvSpPr/>
      </dsp:nvSpPr>
      <dsp:spPr>
        <a:xfrm>
          <a:off x="9685362" y="1892982"/>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1A2831-A742-E64B-8BB7-F06C032FADA1}">
      <dsp:nvSpPr>
        <dsp:cNvPr id="0" name=""/>
        <dsp:cNvSpPr/>
      </dsp:nvSpPr>
      <dsp:spPr>
        <a:xfrm>
          <a:off x="8320554" y="1301900"/>
          <a:ext cx="130088" cy="636801"/>
        </a:xfrm>
        <a:custGeom>
          <a:avLst/>
          <a:gdLst/>
          <a:ahLst/>
          <a:cxnLst/>
          <a:rect l="0" t="0" r="0" b="0"/>
          <a:pathLst>
            <a:path>
              <a:moveTo>
                <a:pt x="0" y="0"/>
              </a:moveTo>
              <a:lnTo>
                <a:pt x="65044" y="0"/>
              </a:lnTo>
              <a:lnTo>
                <a:pt x="65044" y="636801"/>
              </a:lnTo>
              <a:lnTo>
                <a:pt x="130088" y="6368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F917AD-E734-1949-8C7C-2174646EDC77}">
      <dsp:nvSpPr>
        <dsp:cNvPr id="0" name=""/>
        <dsp:cNvSpPr/>
      </dsp:nvSpPr>
      <dsp:spPr>
        <a:xfrm>
          <a:off x="9675202" y="638319"/>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F9C16-9288-EA47-8962-8FA3C85CDEDF}">
      <dsp:nvSpPr>
        <dsp:cNvPr id="0" name=""/>
        <dsp:cNvSpPr/>
      </dsp:nvSpPr>
      <dsp:spPr>
        <a:xfrm>
          <a:off x="8320554" y="684039"/>
          <a:ext cx="130088" cy="617861"/>
        </a:xfrm>
        <a:custGeom>
          <a:avLst/>
          <a:gdLst/>
          <a:ahLst/>
          <a:cxnLst/>
          <a:rect l="0" t="0" r="0" b="0"/>
          <a:pathLst>
            <a:path>
              <a:moveTo>
                <a:pt x="0" y="617861"/>
              </a:moveTo>
              <a:lnTo>
                <a:pt x="65044" y="617861"/>
              </a:lnTo>
              <a:lnTo>
                <a:pt x="65044" y="0"/>
              </a:lnTo>
              <a:lnTo>
                <a:pt x="13008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722BC3-6795-6943-975E-24E097793AA2}">
      <dsp:nvSpPr>
        <dsp:cNvPr id="0" name=""/>
        <dsp:cNvSpPr/>
      </dsp:nvSpPr>
      <dsp:spPr>
        <a:xfrm>
          <a:off x="7124446" y="125618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0EEF1B-F334-E845-86C9-B4293B391D8E}">
      <dsp:nvSpPr>
        <dsp:cNvPr id="0" name=""/>
        <dsp:cNvSpPr/>
      </dsp:nvSpPr>
      <dsp:spPr>
        <a:xfrm>
          <a:off x="6050569" y="1301900"/>
          <a:ext cx="130088" cy="522800"/>
        </a:xfrm>
        <a:custGeom>
          <a:avLst/>
          <a:gdLst/>
          <a:ahLst/>
          <a:cxnLst/>
          <a:rect l="0" t="0" r="0" b="0"/>
          <a:pathLst>
            <a:path>
              <a:moveTo>
                <a:pt x="0" y="522800"/>
              </a:moveTo>
              <a:lnTo>
                <a:pt x="65044" y="522800"/>
              </a:lnTo>
              <a:lnTo>
                <a:pt x="65044" y="0"/>
              </a:lnTo>
              <a:lnTo>
                <a:pt x="13008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D99DE8-07BD-7040-BDD7-4DBD19D79314}">
      <dsp:nvSpPr>
        <dsp:cNvPr id="0" name=""/>
        <dsp:cNvSpPr/>
      </dsp:nvSpPr>
      <dsp:spPr>
        <a:xfrm>
          <a:off x="5003704" y="177898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4AC206-DD31-5B47-AA40-51BBAD38E459}">
      <dsp:nvSpPr>
        <dsp:cNvPr id="0" name=""/>
        <dsp:cNvSpPr/>
      </dsp:nvSpPr>
      <dsp:spPr>
        <a:xfrm>
          <a:off x="3668212" y="177898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0076D-9C32-6D43-A79F-4F6DBE875008}">
      <dsp:nvSpPr>
        <dsp:cNvPr id="0" name=""/>
        <dsp:cNvSpPr/>
      </dsp:nvSpPr>
      <dsp:spPr>
        <a:xfrm>
          <a:off x="2400893" y="177898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91437-F4CD-EB4D-B7F3-4C51EE7DD4EF}">
      <dsp:nvSpPr>
        <dsp:cNvPr id="0" name=""/>
        <dsp:cNvSpPr/>
      </dsp:nvSpPr>
      <dsp:spPr>
        <a:xfrm>
          <a:off x="1048124" y="1778980"/>
          <a:ext cx="130088" cy="91440"/>
        </a:xfrm>
        <a:custGeom>
          <a:avLst/>
          <a:gdLst/>
          <a:ahLst/>
          <a:cxnLst/>
          <a:rect l="0" t="0" r="0" b="0"/>
          <a:pathLst>
            <a:path>
              <a:moveTo>
                <a:pt x="0" y="45720"/>
              </a:moveTo>
              <a:lnTo>
                <a:pt x="13008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D987B-CA46-0A4F-88BA-4A1A64D85D31}">
      <dsp:nvSpPr>
        <dsp:cNvPr id="0" name=""/>
        <dsp:cNvSpPr/>
      </dsp:nvSpPr>
      <dsp:spPr>
        <a:xfrm>
          <a:off x="681" y="1516369"/>
          <a:ext cx="1047443" cy="616663"/>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START</a:t>
          </a:r>
        </a:p>
      </dsp:txBody>
      <dsp:txXfrm>
        <a:off x="154075" y="1606677"/>
        <a:ext cx="740655" cy="436047"/>
      </dsp:txXfrm>
    </dsp:sp>
    <dsp:sp modelId="{0438EE70-C156-CD47-9549-A408CA25F416}">
      <dsp:nvSpPr>
        <dsp:cNvPr id="0" name=""/>
        <dsp:cNvSpPr/>
      </dsp:nvSpPr>
      <dsp:spPr>
        <a:xfrm>
          <a:off x="1178213" y="1437777"/>
          <a:ext cx="1222679" cy="773846"/>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IDENTIFICATION PROCESS</a:t>
          </a:r>
        </a:p>
      </dsp:txBody>
      <dsp:txXfrm>
        <a:off x="1178213" y="1437777"/>
        <a:ext cx="1222679" cy="773846"/>
      </dsp:txXfrm>
    </dsp:sp>
    <dsp:sp modelId="{ACDB8B2D-98FB-1C45-AD4E-D5F71BA28736}">
      <dsp:nvSpPr>
        <dsp:cNvPr id="0" name=""/>
        <dsp:cNvSpPr/>
      </dsp:nvSpPr>
      <dsp:spPr>
        <a:xfrm>
          <a:off x="2530981" y="1448929"/>
          <a:ext cx="1137230" cy="751541"/>
        </a:xfrm>
        <a:prstGeom prst="rect">
          <a:avLst/>
        </a:prstGeom>
        <a:solidFill>
          <a:srgbClr val="FFFFFF"/>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kern="1200" noProof="0" dirty="0">
              <a:solidFill>
                <a:srgbClr val="002060"/>
              </a:solidFill>
            </a:rPr>
            <a:t>Examples: Blockchain, IoT, Automation</a:t>
          </a:r>
        </a:p>
      </dsp:txBody>
      <dsp:txXfrm>
        <a:off x="2530981" y="1448929"/>
        <a:ext cx="1137230" cy="751541"/>
      </dsp:txXfrm>
    </dsp:sp>
    <dsp:sp modelId="{4DB12B74-AF86-8A49-93F5-0858A963A3FC}">
      <dsp:nvSpPr>
        <dsp:cNvPr id="0" name=""/>
        <dsp:cNvSpPr/>
      </dsp:nvSpPr>
      <dsp:spPr>
        <a:xfrm>
          <a:off x="3798301" y="1448929"/>
          <a:ext cx="1205403" cy="75154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ASSESSMENT AND RELEVANCE</a:t>
          </a:r>
        </a:p>
      </dsp:txBody>
      <dsp:txXfrm>
        <a:off x="3798301" y="1448929"/>
        <a:ext cx="1205403" cy="751541"/>
      </dsp:txXfrm>
    </dsp:sp>
    <dsp:sp modelId="{2DC9AC83-69CB-0041-B2CB-60F00CEF2E65}">
      <dsp:nvSpPr>
        <dsp:cNvPr id="0" name=""/>
        <dsp:cNvSpPr/>
      </dsp:nvSpPr>
      <dsp:spPr>
        <a:xfrm>
          <a:off x="5133793" y="1453340"/>
          <a:ext cx="916775" cy="742719"/>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DECISION POINT</a:t>
          </a:r>
        </a:p>
      </dsp:txBody>
      <dsp:txXfrm>
        <a:off x="5133793" y="1453340"/>
        <a:ext cx="916775" cy="742719"/>
      </dsp:txXfrm>
    </dsp:sp>
    <dsp:sp modelId="{39E4566D-65EA-FE45-9D23-9E0D87E77EAE}">
      <dsp:nvSpPr>
        <dsp:cNvPr id="0" name=""/>
        <dsp:cNvSpPr/>
      </dsp:nvSpPr>
      <dsp:spPr>
        <a:xfrm>
          <a:off x="6180657" y="806614"/>
          <a:ext cx="943788" cy="990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noProof="0" dirty="0">
              <a:solidFill>
                <a:srgbClr val="002060"/>
              </a:solidFill>
            </a:rPr>
            <a:t>If relevant</a:t>
          </a:r>
        </a:p>
      </dsp:txBody>
      <dsp:txXfrm>
        <a:off x="6180657" y="806614"/>
        <a:ext cx="943788" cy="990572"/>
      </dsp:txXfrm>
    </dsp:sp>
    <dsp:sp modelId="{95BBE1BE-81C2-5E4E-A3E2-3A6511145613}">
      <dsp:nvSpPr>
        <dsp:cNvPr id="0" name=""/>
        <dsp:cNvSpPr/>
      </dsp:nvSpPr>
      <dsp:spPr>
        <a:xfrm>
          <a:off x="7254535" y="825939"/>
          <a:ext cx="1066019" cy="951923"/>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PROACTIVE STRATEGIES FOR ADOPTION</a:t>
          </a:r>
        </a:p>
      </dsp:txBody>
      <dsp:txXfrm>
        <a:off x="7254535" y="825939"/>
        <a:ext cx="1066019" cy="951923"/>
      </dsp:txXfrm>
    </dsp:sp>
    <dsp:sp modelId="{CBD9C19D-B6F6-C443-B4EB-C50F31283F82}">
      <dsp:nvSpPr>
        <dsp:cNvPr id="0" name=""/>
        <dsp:cNvSpPr/>
      </dsp:nvSpPr>
      <dsp:spPr>
        <a:xfrm>
          <a:off x="8450643" y="87890"/>
          <a:ext cx="1224559" cy="1192297"/>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STAYING INFORMED</a:t>
          </a:r>
        </a:p>
      </dsp:txBody>
      <dsp:txXfrm>
        <a:off x="8450643" y="87890"/>
        <a:ext cx="1224559" cy="1192297"/>
      </dsp:txXfrm>
    </dsp:sp>
    <dsp:sp modelId="{5971EA79-984F-ED4B-9F21-C1193B3167D8}">
      <dsp:nvSpPr>
        <dsp:cNvPr id="0" name=""/>
        <dsp:cNvSpPr/>
      </dsp:nvSpPr>
      <dsp:spPr>
        <a:xfrm>
          <a:off x="9805291" y="313928"/>
          <a:ext cx="1104174" cy="740222"/>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NEW TRENDS</a:t>
          </a:r>
        </a:p>
      </dsp:txBody>
      <dsp:txXfrm>
        <a:off x="9805291" y="313928"/>
        <a:ext cx="1104174" cy="740222"/>
      </dsp:txXfrm>
    </dsp:sp>
    <dsp:sp modelId="{3E23352F-73E1-D543-96E3-6C64CBC1E543}">
      <dsp:nvSpPr>
        <dsp:cNvPr id="0" name=""/>
        <dsp:cNvSpPr/>
      </dsp:nvSpPr>
      <dsp:spPr>
        <a:xfrm>
          <a:off x="8450643" y="1361493"/>
          <a:ext cx="1234719" cy="1154417"/>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SUCCESSFUL OUTCOMES </a:t>
          </a:r>
          <a:r>
            <a:rPr lang="en-GB" sz="1400" b="0" kern="1200" noProof="0" dirty="0">
              <a:solidFill>
                <a:srgbClr val="002060"/>
              </a:solidFill>
            </a:rPr>
            <a:t>(e.g., increased efficiency)</a:t>
          </a:r>
        </a:p>
      </dsp:txBody>
      <dsp:txXfrm>
        <a:off x="8450643" y="1361493"/>
        <a:ext cx="1234719" cy="1154417"/>
      </dsp:txXfrm>
    </dsp:sp>
    <dsp:sp modelId="{76074DFF-FA08-FB48-AD0B-235E01A704D1}">
      <dsp:nvSpPr>
        <dsp:cNvPr id="0" name=""/>
        <dsp:cNvSpPr/>
      </dsp:nvSpPr>
      <dsp:spPr>
        <a:xfrm>
          <a:off x="9815451" y="1651879"/>
          <a:ext cx="1100005" cy="573645"/>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END</a:t>
          </a:r>
        </a:p>
      </dsp:txBody>
      <dsp:txXfrm>
        <a:off x="9976543" y="1735887"/>
        <a:ext cx="777821" cy="405629"/>
      </dsp:txXfrm>
    </dsp:sp>
    <dsp:sp modelId="{7DC61AC8-2F87-9D40-82BB-D29E0A2A7E44}">
      <dsp:nvSpPr>
        <dsp:cNvPr id="0" name=""/>
        <dsp:cNvSpPr/>
      </dsp:nvSpPr>
      <dsp:spPr>
        <a:xfrm>
          <a:off x="6180657" y="1878492"/>
          <a:ext cx="949173" cy="9642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noProof="0" dirty="0">
              <a:solidFill>
                <a:srgbClr val="002060"/>
              </a:solidFill>
            </a:rPr>
            <a:t>If not relevant</a:t>
          </a:r>
        </a:p>
      </dsp:txBody>
      <dsp:txXfrm>
        <a:off x="6180657" y="1878492"/>
        <a:ext cx="949173" cy="964294"/>
      </dsp:txXfrm>
    </dsp:sp>
    <dsp:sp modelId="{FD88D7C3-4FE4-1543-91AC-881D8E5E8F33}">
      <dsp:nvSpPr>
        <dsp:cNvPr id="0" name=""/>
        <dsp:cNvSpPr/>
      </dsp:nvSpPr>
      <dsp:spPr>
        <a:xfrm>
          <a:off x="7259920" y="1887918"/>
          <a:ext cx="1066273" cy="94544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solidFill>
                <a:srgbClr val="002060"/>
              </a:solidFill>
            </a:rPr>
            <a:t>NO ACTION NEEDED</a:t>
          </a:r>
        </a:p>
      </dsp:txBody>
      <dsp:txXfrm>
        <a:off x="7259920" y="1887918"/>
        <a:ext cx="1066273" cy="94544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28/11/2023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117475" y="3706048"/>
            <a:ext cx="12426950" cy="665163"/>
          </a:xfrm>
        </p:spPr>
        <p:txBody>
          <a:bodyPr/>
          <a:lstStyle/>
          <a:p>
            <a:r>
              <a:rPr lang="en-GB" sz="3600" dirty="0"/>
              <a:t>Ignite and Innovate: Digital Solutions for MSMEs</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rPr lang="en-GB" dirty="0"/>
              <a:t>Training proposal provided by IDP European Consultants</a:t>
            </a:r>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Innovation for Digital Transformation</a:t>
            </a:r>
          </a:p>
          <a:p>
            <a:r>
              <a:rPr lang="en-GB" sz="2200" dirty="0"/>
              <a:t>1.3 Adapting to Disruptive Technologies</a:t>
            </a:r>
          </a:p>
        </p:txBody>
      </p:sp>
      <p:grpSp>
        <p:nvGrpSpPr>
          <p:cNvPr id="23" name="Gruppo 22">
            <a:extLst>
              <a:ext uri="{FF2B5EF4-FFF2-40B4-BE49-F238E27FC236}">
                <a16:creationId xmlns:a16="http://schemas.microsoft.com/office/drawing/2014/main" id="{7FD53831-EF89-D375-7A3C-265CF3E78840}"/>
              </a:ext>
            </a:extLst>
          </p:cNvPr>
          <p:cNvGrpSpPr/>
          <p:nvPr/>
        </p:nvGrpSpPr>
        <p:grpSpPr>
          <a:xfrm>
            <a:off x="471472" y="1489412"/>
            <a:ext cx="11249055" cy="3625595"/>
            <a:chOff x="471472" y="1489412"/>
            <a:chExt cx="11249055" cy="3625595"/>
          </a:xfrm>
        </p:grpSpPr>
        <p:grpSp>
          <p:nvGrpSpPr>
            <p:cNvPr id="3" name="Gruppo 2">
              <a:extLst>
                <a:ext uri="{FF2B5EF4-FFF2-40B4-BE49-F238E27FC236}">
                  <a16:creationId xmlns:a16="http://schemas.microsoft.com/office/drawing/2014/main" id="{490D9FE0-D8E8-60EA-6717-E99004B60A2E}"/>
                </a:ext>
              </a:extLst>
            </p:cNvPr>
            <p:cNvGrpSpPr/>
            <p:nvPr/>
          </p:nvGrpSpPr>
          <p:grpSpPr>
            <a:xfrm>
              <a:off x="471472" y="1489412"/>
              <a:ext cx="11249055" cy="3625595"/>
              <a:chOff x="471472" y="1489412"/>
              <a:chExt cx="11249055" cy="362559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2"/>
              </a:xfrm>
              <a:prstGeom prst="rect">
                <a:avLst/>
              </a:prstGeom>
              <a:noFill/>
            </p:spPr>
            <p:txBody>
              <a:bodyPr wrap="square" rtlCol="0">
                <a:spAutoFit/>
              </a:bodyPr>
              <a:lstStyle/>
              <a:p>
                <a:pPr algn="just"/>
                <a:r>
                  <a:rPr lang="en-GB" dirty="0"/>
                  <a:t>From identification to adoption of disruptive technologies: visual representation via a </a:t>
                </a:r>
                <a:r>
                  <a:rPr lang="en-GB" b="1" dirty="0"/>
                  <a:t>flowchart </a:t>
                </a:r>
                <a:endParaRPr lang="en-GB" b="1" dirty="0">
                  <a:solidFill>
                    <a:srgbClr val="1B193E"/>
                  </a:solidFill>
                </a:endParaRPr>
              </a:p>
            </p:txBody>
          </p:sp>
          <p:graphicFrame>
            <p:nvGraphicFramePr>
              <p:cNvPr id="8" name="Diagramma 7">
                <a:extLst>
                  <a:ext uri="{FF2B5EF4-FFF2-40B4-BE49-F238E27FC236}">
                    <a16:creationId xmlns:a16="http://schemas.microsoft.com/office/drawing/2014/main" id="{FC7D1166-DEFC-274E-C1B7-C68CF7D53F37}"/>
                  </a:ext>
                </a:extLst>
              </p:cNvPr>
              <p:cNvGraphicFramePr/>
              <p:nvPr>
                <p:extLst>
                  <p:ext uri="{D42A27DB-BD31-4B8C-83A1-F6EECF244321}">
                    <p14:modId xmlns:p14="http://schemas.microsoft.com/office/powerpoint/2010/main" val="2768447122"/>
                  </p:ext>
                </p:extLst>
              </p:nvPr>
            </p:nvGraphicFramePr>
            <p:xfrm>
              <a:off x="545333" y="2184329"/>
              <a:ext cx="10916139" cy="2930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cxnSp>
          <p:nvCxnSpPr>
            <p:cNvPr id="11" name="Connettore 1 10">
              <a:extLst>
                <a:ext uri="{FF2B5EF4-FFF2-40B4-BE49-F238E27FC236}">
                  <a16:creationId xmlns:a16="http://schemas.microsoft.com/office/drawing/2014/main" id="{23DE621C-A98F-BCF2-E4DD-C2462DB91153}"/>
                </a:ext>
              </a:extLst>
            </p:cNvPr>
            <p:cNvCxnSpPr/>
            <p:nvPr/>
          </p:nvCxnSpPr>
          <p:spPr>
            <a:xfrm>
              <a:off x="8866208" y="4861370"/>
              <a:ext cx="20487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133FCC02-6ACA-B099-5A8C-0EA9D431BBA4}"/>
                </a:ext>
              </a:extLst>
            </p:cNvPr>
            <p:cNvCxnSpPr>
              <a:cxnSpLocks/>
            </p:cNvCxnSpPr>
            <p:nvPr/>
          </p:nvCxnSpPr>
          <p:spPr>
            <a:xfrm flipV="1">
              <a:off x="10914927" y="4305785"/>
              <a:ext cx="0" cy="5555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a:extLst>
                <a:ext uri="{FF2B5EF4-FFF2-40B4-BE49-F238E27FC236}">
                  <a16:creationId xmlns:a16="http://schemas.microsoft.com/office/drawing/2014/main" id="{AD237D32-BAFF-4641-4B77-9BD6320F16A2}"/>
                </a:ext>
              </a:extLst>
            </p:cNvPr>
            <p:cNvCxnSpPr/>
            <p:nvPr/>
          </p:nvCxnSpPr>
          <p:spPr>
            <a:xfrm>
              <a:off x="6130724" y="2083446"/>
              <a:ext cx="4784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5D981B2D-4489-5A35-31B7-6BA74827AA4F}"/>
                </a:ext>
              </a:extLst>
            </p:cNvPr>
            <p:cNvCxnSpPr/>
            <p:nvPr/>
          </p:nvCxnSpPr>
          <p:spPr>
            <a:xfrm>
              <a:off x="6130724" y="2083446"/>
              <a:ext cx="0" cy="1566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2" name="Connettore 1 21">
            <a:extLst>
              <a:ext uri="{FF2B5EF4-FFF2-40B4-BE49-F238E27FC236}">
                <a16:creationId xmlns:a16="http://schemas.microsoft.com/office/drawing/2014/main" id="{F6B5D95B-2D56-CACB-1AA8-8C395DA4A7B7}"/>
              </a:ext>
            </a:extLst>
          </p:cNvPr>
          <p:cNvCxnSpPr/>
          <p:nvPr/>
        </p:nvCxnSpPr>
        <p:spPr>
          <a:xfrm>
            <a:off x="10914927" y="2083446"/>
            <a:ext cx="0" cy="4166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04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Innovation for Digital Transformation</a:t>
            </a:r>
          </a:p>
          <a:p>
            <a:r>
              <a:rPr lang="en-GB" sz="2200" dirty="0"/>
              <a:t>1.4 Change Management for Digital Resilience</a:t>
            </a:r>
          </a:p>
        </p:txBody>
      </p:sp>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524315"/>
          </a:xfrm>
          <a:prstGeom prst="rect">
            <a:avLst/>
          </a:prstGeom>
          <a:noFill/>
        </p:spPr>
        <p:txBody>
          <a:bodyPr wrap="square" rtlCol="0">
            <a:spAutoFit/>
          </a:bodyPr>
          <a:lstStyle/>
          <a:p>
            <a:pPr algn="just"/>
            <a:r>
              <a:rPr lang="en-GB" dirty="0"/>
              <a:t>In the adoption of innovation and digital technologies for digital transformation, an operational and concrete push can come from change management. As MSMEs embrace disruptive tech, pivotal factor is effective change management.</a:t>
            </a:r>
          </a:p>
          <a:p>
            <a:pPr algn="just"/>
            <a:endParaRPr lang="en-GB" b="1" dirty="0">
              <a:solidFill>
                <a:srgbClr val="1B193E"/>
              </a:solidFill>
            </a:endParaRPr>
          </a:p>
          <a:p>
            <a:pPr algn="just"/>
            <a:r>
              <a:rPr lang="en-GB" dirty="0">
                <a:solidFill>
                  <a:srgbClr val="1B193E"/>
                </a:solidFill>
              </a:rPr>
              <a:t>Change management emerges as the strategic approach to transitioning individuals, teams, and organisations from their current state to desired future state. It involves careful planning, communication and strategies and it propels operational shifts within organisations, by minimising resistance and driving organisational change.</a:t>
            </a:r>
          </a:p>
          <a:p>
            <a:pPr algn="just"/>
            <a:endParaRPr lang="en-GB" dirty="0">
              <a:solidFill>
                <a:srgbClr val="1B193E"/>
              </a:solidFill>
            </a:endParaRPr>
          </a:p>
          <a:p>
            <a:pPr algn="just"/>
            <a:r>
              <a:rPr lang="en-GB" dirty="0">
                <a:solidFill>
                  <a:srgbClr val="1B193E"/>
                </a:solidFill>
              </a:rPr>
              <a:t>Aiming to digital resilience as an outcome for sustained growth and adaptability, here are some strategies for effective change management with related concrete example:</a:t>
            </a:r>
          </a:p>
          <a:p>
            <a:pPr algn="just"/>
            <a:endParaRPr lang="en-GB" dirty="0">
              <a:solidFill>
                <a:srgbClr val="1B193E"/>
              </a:solidFill>
            </a:endParaRPr>
          </a:p>
          <a:p>
            <a:pPr marL="285750" indent="-285750" algn="just">
              <a:buFont typeface="Arial" panose="020B0604020202020204" pitchFamily="34" charset="0"/>
              <a:buChar char="•"/>
            </a:pPr>
            <a:r>
              <a:rPr lang="en-GB" b="1" dirty="0">
                <a:solidFill>
                  <a:srgbClr val="1B193E"/>
                </a:solidFill>
              </a:rPr>
              <a:t>Clear Communication Plans</a:t>
            </a:r>
            <a:r>
              <a:rPr lang="en-GB" dirty="0">
                <a:solidFill>
                  <a:srgbClr val="1B193E"/>
                </a:solidFill>
              </a:rPr>
              <a:t>: Regular news for sharing progress updates within organisation</a:t>
            </a:r>
          </a:p>
          <a:p>
            <a:pPr marL="285750" indent="-285750" algn="just">
              <a:buFont typeface="Arial" panose="020B0604020202020204" pitchFamily="34" charset="0"/>
              <a:buChar char="•"/>
            </a:pPr>
            <a:endParaRPr lang="en-GB" dirty="0">
              <a:solidFill>
                <a:srgbClr val="1B193E"/>
              </a:solidFill>
            </a:endParaRPr>
          </a:p>
          <a:p>
            <a:pPr marL="285750" indent="-285750" algn="just">
              <a:buFont typeface="Arial" panose="020B0604020202020204" pitchFamily="34" charset="0"/>
              <a:buChar char="•"/>
            </a:pPr>
            <a:r>
              <a:rPr lang="en-GB" b="1" dirty="0">
                <a:solidFill>
                  <a:srgbClr val="1B193E"/>
                </a:solidFill>
              </a:rPr>
              <a:t>Employee Involvement</a:t>
            </a:r>
            <a:r>
              <a:rPr lang="en-GB" dirty="0">
                <a:solidFill>
                  <a:srgbClr val="1B193E"/>
                </a:solidFill>
              </a:rPr>
              <a:t>: Cross-functional teams and ‘take the lead’ days for alternative and innovative collaboration on the implementation of innovative digital solutions</a:t>
            </a:r>
          </a:p>
          <a:p>
            <a:pPr marL="285750" indent="-285750" algn="just">
              <a:buFont typeface="Arial" panose="020B0604020202020204" pitchFamily="34" charset="0"/>
              <a:buChar char="•"/>
            </a:pPr>
            <a:endParaRPr lang="en-GB" dirty="0">
              <a:solidFill>
                <a:srgbClr val="1B193E"/>
              </a:solidFill>
            </a:endParaRPr>
          </a:p>
          <a:p>
            <a:pPr marL="285750" indent="-285750" algn="just">
              <a:buFont typeface="Arial" panose="020B0604020202020204" pitchFamily="34" charset="0"/>
              <a:buChar char="•"/>
            </a:pPr>
            <a:r>
              <a:rPr lang="en-GB" b="1" dirty="0">
                <a:solidFill>
                  <a:srgbClr val="1B193E"/>
                </a:solidFill>
              </a:rPr>
              <a:t>Training Programmes</a:t>
            </a:r>
            <a:r>
              <a:rPr lang="en-GB" dirty="0">
                <a:solidFill>
                  <a:srgbClr val="1B193E"/>
                </a:solidFill>
              </a:rPr>
              <a:t>: Courses and workshops to enhance skills, knowledge and proficiency</a:t>
            </a:r>
          </a:p>
        </p:txBody>
      </p:sp>
    </p:spTree>
    <p:extLst>
      <p:ext uri="{BB962C8B-B14F-4D97-AF65-F5344CB8AC3E}">
        <p14:creationId xmlns:p14="http://schemas.microsoft.com/office/powerpoint/2010/main" val="183357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2. Harnessing the Power of Innovative Digital Solutions</a:t>
            </a:r>
          </a:p>
          <a:p>
            <a:r>
              <a:rPr lang="en-GB" sz="2200" dirty="0"/>
              <a:t>2.1 Overview of Innovative Digital Solutions</a:t>
            </a:r>
          </a:p>
        </p:txBody>
      </p:sp>
      <p:grpSp>
        <p:nvGrpSpPr>
          <p:cNvPr id="19" name="Gruppo 18">
            <a:extLst>
              <a:ext uri="{FF2B5EF4-FFF2-40B4-BE49-F238E27FC236}">
                <a16:creationId xmlns:a16="http://schemas.microsoft.com/office/drawing/2014/main" id="{0E2A16FC-D6D9-9E1D-0C77-E48F7F71572F}"/>
              </a:ext>
            </a:extLst>
          </p:cNvPr>
          <p:cNvGrpSpPr/>
          <p:nvPr/>
        </p:nvGrpSpPr>
        <p:grpSpPr>
          <a:xfrm>
            <a:off x="471472" y="1489412"/>
            <a:ext cx="11249055" cy="4257660"/>
            <a:chOff x="471472" y="1489412"/>
            <a:chExt cx="11249055" cy="4257660"/>
          </a:xfrm>
        </p:grpSpPr>
        <p:grpSp>
          <p:nvGrpSpPr>
            <p:cNvPr id="18" name="Gruppo 17">
              <a:extLst>
                <a:ext uri="{FF2B5EF4-FFF2-40B4-BE49-F238E27FC236}">
                  <a16:creationId xmlns:a16="http://schemas.microsoft.com/office/drawing/2014/main" id="{49529C98-B041-CF81-5CC6-08BBD29A2A22}"/>
                </a:ext>
              </a:extLst>
            </p:cNvPr>
            <p:cNvGrpSpPr/>
            <p:nvPr/>
          </p:nvGrpSpPr>
          <p:grpSpPr>
            <a:xfrm>
              <a:off x="471472" y="1489412"/>
              <a:ext cx="11249055" cy="4257660"/>
              <a:chOff x="471472" y="1489412"/>
              <a:chExt cx="11249055" cy="4257660"/>
            </a:xfrm>
          </p:grpSpPr>
          <p:grpSp>
            <p:nvGrpSpPr>
              <p:cNvPr id="12" name="Gruppo 11">
                <a:extLst>
                  <a:ext uri="{FF2B5EF4-FFF2-40B4-BE49-F238E27FC236}">
                    <a16:creationId xmlns:a16="http://schemas.microsoft.com/office/drawing/2014/main" id="{FCA412AC-9013-785E-A21E-19FE03C91DC5}"/>
                  </a:ext>
                </a:extLst>
              </p:cNvPr>
              <p:cNvGrpSpPr/>
              <p:nvPr/>
            </p:nvGrpSpPr>
            <p:grpSpPr>
              <a:xfrm>
                <a:off x="471472" y="1489412"/>
                <a:ext cx="11249055" cy="3411433"/>
                <a:chOff x="471472" y="1489412"/>
                <a:chExt cx="11249055" cy="3411433"/>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46331"/>
                </a:xfrm>
                <a:prstGeom prst="rect">
                  <a:avLst/>
                </a:prstGeom>
                <a:noFill/>
              </p:spPr>
              <p:txBody>
                <a:bodyPr wrap="square" rtlCol="0">
                  <a:spAutoFit/>
                </a:bodyPr>
                <a:lstStyle/>
                <a:p>
                  <a:pPr algn="just"/>
                  <a:r>
                    <a:rPr lang="en-GB" dirty="0"/>
                    <a:t>In realising the potential for competitive advantages in the rapidly evolving digital landscape, here is an overview of key innovative digital solutions designed to empower MSMEs:</a:t>
                  </a:r>
                  <a:endParaRPr lang="en-GB" dirty="0">
                    <a:solidFill>
                      <a:srgbClr val="1B193E"/>
                    </a:solidFill>
                  </a:endParaRPr>
                </a:p>
              </p:txBody>
            </p:sp>
            <p:sp>
              <p:nvSpPr>
                <p:cNvPr id="3" name="CasellaDiTesto 2">
                  <a:extLst>
                    <a:ext uri="{FF2B5EF4-FFF2-40B4-BE49-F238E27FC236}">
                      <a16:creationId xmlns:a16="http://schemas.microsoft.com/office/drawing/2014/main" id="{5E33F785-0DCE-E4AD-34F6-5CADF185EC76}"/>
                    </a:ext>
                  </a:extLst>
                </p:cNvPr>
                <p:cNvSpPr txBox="1"/>
                <p:nvPr/>
              </p:nvSpPr>
              <p:spPr>
                <a:xfrm>
                  <a:off x="471472" y="3552078"/>
                  <a:ext cx="2589780" cy="1338828"/>
                </a:xfrm>
                <a:prstGeom prst="rect">
                  <a:avLst/>
                </a:prstGeom>
                <a:noFill/>
              </p:spPr>
              <p:txBody>
                <a:bodyPr wrap="square" rtlCol="0">
                  <a:spAutoFit/>
                </a:bodyPr>
                <a:lstStyle/>
                <a:p>
                  <a:r>
                    <a:rPr lang="en-GB" b="1" dirty="0"/>
                    <a:t>Cloud Computing</a:t>
                  </a:r>
                </a:p>
                <a:p>
                  <a:endParaRPr lang="en-GB" sz="900" dirty="0"/>
                </a:p>
                <a:p>
                  <a:r>
                    <a:rPr lang="en-GB" dirty="0"/>
                    <a:t>Explore the flexibility and scalability of cloud-bases solutions</a:t>
                  </a:r>
                </a:p>
              </p:txBody>
            </p:sp>
            <p:sp>
              <p:nvSpPr>
                <p:cNvPr id="4" name="CasellaDiTesto 3">
                  <a:extLst>
                    <a:ext uri="{FF2B5EF4-FFF2-40B4-BE49-F238E27FC236}">
                      <a16:creationId xmlns:a16="http://schemas.microsoft.com/office/drawing/2014/main" id="{C39DC670-1A6A-E6F0-8CB6-998A17FC72AD}"/>
                    </a:ext>
                  </a:extLst>
                </p:cNvPr>
                <p:cNvSpPr txBox="1"/>
                <p:nvPr/>
              </p:nvSpPr>
              <p:spPr>
                <a:xfrm>
                  <a:off x="3357897" y="3552078"/>
                  <a:ext cx="2589780" cy="1338828"/>
                </a:xfrm>
                <a:prstGeom prst="rect">
                  <a:avLst/>
                </a:prstGeom>
                <a:noFill/>
              </p:spPr>
              <p:txBody>
                <a:bodyPr wrap="square" rtlCol="0">
                  <a:spAutoFit/>
                </a:bodyPr>
                <a:lstStyle/>
                <a:p>
                  <a:r>
                    <a:rPr lang="en-GB" b="1" dirty="0"/>
                    <a:t>(Data) Analytics</a:t>
                  </a:r>
                </a:p>
                <a:p>
                  <a:endParaRPr lang="en-GB" sz="900" dirty="0"/>
                </a:p>
                <a:p>
                  <a:r>
                    <a:rPr lang="en-GB" dirty="0"/>
                    <a:t>Harness the power of data for informed decision-making</a:t>
                  </a:r>
                </a:p>
              </p:txBody>
            </p:sp>
            <p:sp>
              <p:nvSpPr>
                <p:cNvPr id="6" name="CasellaDiTesto 5">
                  <a:extLst>
                    <a:ext uri="{FF2B5EF4-FFF2-40B4-BE49-F238E27FC236}">
                      <a16:creationId xmlns:a16="http://schemas.microsoft.com/office/drawing/2014/main" id="{3DD36DFF-5419-83DB-8E99-99A474EF1354}"/>
                    </a:ext>
                  </a:extLst>
                </p:cNvPr>
                <p:cNvSpPr txBox="1"/>
                <p:nvPr/>
              </p:nvSpPr>
              <p:spPr>
                <a:xfrm>
                  <a:off x="6244322" y="3552078"/>
                  <a:ext cx="2589781" cy="1338828"/>
                </a:xfrm>
                <a:prstGeom prst="rect">
                  <a:avLst/>
                </a:prstGeom>
                <a:noFill/>
              </p:spPr>
              <p:txBody>
                <a:bodyPr wrap="square" rtlCol="0">
                  <a:spAutoFit/>
                </a:bodyPr>
                <a:lstStyle/>
                <a:p>
                  <a:r>
                    <a:rPr lang="en-GB" b="1" dirty="0"/>
                    <a:t>Automation</a:t>
                  </a:r>
                </a:p>
                <a:p>
                  <a:endParaRPr lang="en-GB" sz="900" dirty="0"/>
                </a:p>
                <a:p>
                  <a:r>
                    <a:rPr lang="en-GB" dirty="0"/>
                    <a:t>Enhance efficiency through the automated execution of tasks</a:t>
                  </a:r>
                </a:p>
              </p:txBody>
            </p:sp>
            <p:sp>
              <p:nvSpPr>
                <p:cNvPr id="7" name="CasellaDiTesto 6">
                  <a:extLst>
                    <a:ext uri="{FF2B5EF4-FFF2-40B4-BE49-F238E27FC236}">
                      <a16:creationId xmlns:a16="http://schemas.microsoft.com/office/drawing/2014/main" id="{5D9ADD92-5BB7-02FF-08C8-7E4435495A65}"/>
                    </a:ext>
                  </a:extLst>
                </p:cNvPr>
                <p:cNvSpPr txBox="1"/>
                <p:nvPr/>
              </p:nvSpPr>
              <p:spPr>
                <a:xfrm>
                  <a:off x="9130747" y="3552078"/>
                  <a:ext cx="2589780" cy="1061829"/>
                </a:xfrm>
                <a:prstGeom prst="rect">
                  <a:avLst/>
                </a:prstGeom>
                <a:noFill/>
              </p:spPr>
              <p:txBody>
                <a:bodyPr wrap="square" rtlCol="0">
                  <a:spAutoFit/>
                </a:bodyPr>
                <a:lstStyle/>
                <a:p>
                  <a:r>
                    <a:rPr lang="en-GB" b="1" dirty="0"/>
                    <a:t>Artificial Intelligence</a:t>
                  </a:r>
                </a:p>
                <a:p>
                  <a:endParaRPr lang="en-GB" sz="900" dirty="0"/>
                </a:p>
                <a:p>
                  <a:r>
                    <a:rPr lang="en-GB" dirty="0"/>
                    <a:t>Unlock the potential of AI for business optimisation</a:t>
                  </a:r>
                </a:p>
              </p:txBody>
            </p:sp>
            <p:cxnSp>
              <p:nvCxnSpPr>
                <p:cNvPr id="9" name="Connettore 1 8">
                  <a:extLst>
                    <a:ext uri="{FF2B5EF4-FFF2-40B4-BE49-F238E27FC236}">
                      <a16:creationId xmlns:a16="http://schemas.microsoft.com/office/drawing/2014/main" id="{311AA582-E2C2-0762-867B-AEC2EC1E463D}"/>
                    </a:ext>
                  </a:extLst>
                </p:cNvPr>
                <p:cNvCxnSpPr/>
                <p:nvPr/>
              </p:nvCxnSpPr>
              <p:spPr>
                <a:xfrm>
                  <a:off x="3167269"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3EBB0D51-AF30-D95E-BC30-F621209581F9}"/>
                    </a:ext>
                  </a:extLst>
                </p:cNvPr>
                <p:cNvCxnSpPr/>
                <p:nvPr/>
              </p:nvCxnSpPr>
              <p:spPr>
                <a:xfrm>
                  <a:off x="5877338"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a:extLst>
                    <a:ext uri="{FF2B5EF4-FFF2-40B4-BE49-F238E27FC236}">
                      <a16:creationId xmlns:a16="http://schemas.microsoft.com/office/drawing/2014/main" id="{C48F415C-413F-B8D4-1395-D2EFDECA8F1E}"/>
                    </a:ext>
                  </a:extLst>
                </p:cNvPr>
                <p:cNvCxnSpPr/>
                <p:nvPr/>
              </p:nvCxnSpPr>
              <p:spPr>
                <a:xfrm>
                  <a:off x="8847355" y="3562017"/>
                  <a:ext cx="0" cy="13388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CasellaDiTesto 12">
                <a:extLst>
                  <a:ext uri="{FF2B5EF4-FFF2-40B4-BE49-F238E27FC236}">
                    <a16:creationId xmlns:a16="http://schemas.microsoft.com/office/drawing/2014/main" id="{035C4CE8-71C8-3E37-50E8-EA4A6AAC2599}"/>
                  </a:ext>
                </a:extLst>
              </p:cNvPr>
              <p:cNvSpPr txBox="1"/>
              <p:nvPr/>
            </p:nvSpPr>
            <p:spPr>
              <a:xfrm>
                <a:off x="471490" y="5100741"/>
                <a:ext cx="11249037" cy="646331"/>
              </a:xfrm>
              <a:prstGeom prst="rect">
                <a:avLst/>
              </a:prstGeom>
              <a:noFill/>
            </p:spPr>
            <p:txBody>
              <a:bodyPr wrap="square" rtlCol="0">
                <a:spAutoFit/>
              </a:bodyPr>
              <a:lstStyle/>
              <a:p>
                <a:r>
                  <a:rPr lang="en-GB" dirty="0"/>
                  <a:t>Let’s in-depth explore each digital solution in the following sections – discover how these technologies can streamline operations and enhance efficiency within MSMEs.</a:t>
                </a:r>
              </a:p>
            </p:txBody>
          </p:sp>
        </p:grpSp>
        <p:pic>
          <p:nvPicPr>
            <p:cNvPr id="14" name="Elemento grafico 13" descr="Intelligenza artificiale contorno">
              <a:extLst>
                <a:ext uri="{FF2B5EF4-FFF2-40B4-BE49-F238E27FC236}">
                  <a16:creationId xmlns:a16="http://schemas.microsoft.com/office/drawing/2014/main" id="{0426ADCE-0056-81E8-757A-FEAD2760A18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0196" r="10395"/>
            <a:stretch/>
          </p:blipFill>
          <p:spPr>
            <a:xfrm>
              <a:off x="9143835" y="2110827"/>
              <a:ext cx="1192337" cy="1501507"/>
            </a:xfrm>
            <a:prstGeom prst="rect">
              <a:avLst/>
            </a:prstGeom>
          </p:spPr>
        </p:pic>
        <p:pic>
          <p:nvPicPr>
            <p:cNvPr id="15" name="Elemento grafico 14" descr="Cloud computing contorno">
              <a:extLst>
                <a:ext uri="{FF2B5EF4-FFF2-40B4-BE49-F238E27FC236}">
                  <a16:creationId xmlns:a16="http://schemas.microsoft.com/office/drawing/2014/main" id="{1A04B574-5D36-339E-63E4-EE5B8E69B3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351" y="2093186"/>
              <a:ext cx="1525512" cy="1525512"/>
            </a:xfrm>
            <a:prstGeom prst="rect">
              <a:avLst/>
            </a:prstGeom>
          </p:spPr>
        </p:pic>
        <p:pic>
          <p:nvPicPr>
            <p:cNvPr id="16" name="Elemento grafico 15" descr="Ricerca contorno">
              <a:extLst>
                <a:ext uri="{FF2B5EF4-FFF2-40B4-BE49-F238E27FC236}">
                  <a16:creationId xmlns:a16="http://schemas.microsoft.com/office/drawing/2014/main" id="{B5A84ECC-0AD0-9637-7F4A-6270918F9C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76865" y="2135743"/>
              <a:ext cx="1525511" cy="1525511"/>
            </a:xfrm>
            <a:prstGeom prst="rect">
              <a:avLst/>
            </a:prstGeom>
          </p:spPr>
        </p:pic>
        <p:pic>
          <p:nvPicPr>
            <p:cNvPr id="17" name="Elemento grafico 16" descr="Robot contorno">
              <a:extLst>
                <a:ext uri="{FF2B5EF4-FFF2-40B4-BE49-F238E27FC236}">
                  <a16:creationId xmlns:a16="http://schemas.microsoft.com/office/drawing/2014/main" id="{4A8F27E1-9CA1-D6E2-2E63-9A42FE267442}"/>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3181" r="13429"/>
            <a:stretch/>
          </p:blipFill>
          <p:spPr>
            <a:xfrm>
              <a:off x="6244322" y="2067786"/>
              <a:ext cx="1150815" cy="1568068"/>
            </a:xfrm>
            <a:prstGeom prst="rect">
              <a:avLst/>
            </a:prstGeom>
          </p:spPr>
        </p:pic>
      </p:grpSp>
    </p:spTree>
    <p:extLst>
      <p:ext uri="{BB962C8B-B14F-4D97-AF65-F5344CB8AC3E}">
        <p14:creationId xmlns:p14="http://schemas.microsoft.com/office/powerpoint/2010/main" val="36897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2. Harnessing the Power of Innovative Digital Solutions</a:t>
            </a:r>
          </a:p>
          <a:p>
            <a:r>
              <a:rPr lang="en-GB" sz="2200" dirty="0"/>
              <a:t>2.2 Cloud Computing for MSMEs</a:t>
            </a:r>
          </a:p>
        </p:txBody>
      </p:sp>
      <p:grpSp>
        <p:nvGrpSpPr>
          <p:cNvPr id="16" name="Gruppo 15">
            <a:extLst>
              <a:ext uri="{FF2B5EF4-FFF2-40B4-BE49-F238E27FC236}">
                <a16:creationId xmlns:a16="http://schemas.microsoft.com/office/drawing/2014/main" id="{1529F943-1433-B9D8-FFC6-D16EF928547A}"/>
              </a:ext>
            </a:extLst>
          </p:cNvPr>
          <p:cNvGrpSpPr/>
          <p:nvPr/>
        </p:nvGrpSpPr>
        <p:grpSpPr>
          <a:xfrm>
            <a:off x="471472" y="1489412"/>
            <a:ext cx="11249055" cy="4339650"/>
            <a:chOff x="471472" y="1489412"/>
            <a:chExt cx="11249055" cy="433965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339650"/>
            </a:xfrm>
            <a:prstGeom prst="rect">
              <a:avLst/>
            </a:prstGeom>
            <a:noFill/>
          </p:spPr>
          <p:txBody>
            <a:bodyPr wrap="square" rtlCol="0">
              <a:spAutoFit/>
            </a:bodyPr>
            <a:lstStyle/>
            <a:p>
              <a:pPr algn="just"/>
              <a:r>
                <a:rPr lang="en-GB" dirty="0">
                  <a:solidFill>
                    <a:srgbClr val="1B193E"/>
                  </a:solidFill>
                </a:rPr>
                <a:t>Cloud Computing is a paradigm that concerns the delivery of computer services over the internet. It includes services such as storages, processing, networking.</a:t>
              </a:r>
            </a:p>
            <a:p>
              <a:pPr algn="just"/>
              <a:endParaRPr lang="en-GB" dirty="0">
                <a:solidFill>
                  <a:srgbClr val="1B193E"/>
                </a:solidFill>
              </a:endParaRPr>
            </a:p>
            <a:p>
              <a:pPr algn="just"/>
              <a:r>
                <a:rPr lang="en-GB" dirty="0">
                  <a:solidFill>
                    <a:srgbClr val="1B193E"/>
                  </a:solidFill>
                </a:rPr>
                <a:t>In these terms, MSMEs can access and utilise computing resources without the need for on-site infrastructure, offering a flexible and scalable solution.</a:t>
              </a:r>
            </a:p>
            <a:p>
              <a:pPr algn="just"/>
              <a:endParaRPr lang="en-GB" dirty="0">
                <a:solidFill>
                  <a:srgbClr val="1B193E"/>
                </a:solidFill>
              </a:endParaRPr>
            </a:p>
            <a:p>
              <a:pPr algn="just"/>
              <a:r>
                <a:rPr lang="en-GB" b="1" dirty="0">
                  <a:solidFill>
                    <a:srgbClr val="0AD995"/>
                  </a:solidFill>
                </a:rPr>
                <a:t>BENEFITS</a:t>
              </a: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rPr>
                <a:t>Scalability</a:t>
              </a:r>
              <a:r>
                <a:rPr lang="en-GB" dirty="0">
                  <a:solidFill>
                    <a:srgbClr val="1B193E"/>
                  </a:solidFill>
                </a:rPr>
                <a:t>: Easily scale resources up or down based on business needs</a:t>
              </a:r>
              <a:endParaRPr lang="en-GB" sz="300" dirty="0">
                <a:solidFill>
                  <a:srgbClr val="1B193E"/>
                </a:solidFill>
              </a:endParaRPr>
            </a:p>
            <a:p>
              <a:pPr marL="285750" indent="-285750" algn="just">
                <a:buFont typeface="Arial" panose="020B0604020202020204" pitchFamily="34" charset="0"/>
                <a:buChar char="•"/>
              </a:pPr>
              <a:r>
                <a:rPr lang="en-GB" b="1" dirty="0">
                  <a:solidFill>
                    <a:srgbClr val="1B193E"/>
                  </a:solidFill>
                </a:rPr>
                <a:t>Cost Efficiency</a:t>
              </a:r>
              <a:r>
                <a:rPr lang="en-GB" dirty="0">
                  <a:solidFill>
                    <a:srgbClr val="1B193E"/>
                  </a:solidFill>
                </a:rPr>
                <a:t>: Pay only for the resources used, reducing upfront costs</a:t>
              </a:r>
              <a:endParaRPr lang="en-GB" sz="300" dirty="0">
                <a:solidFill>
                  <a:srgbClr val="1B193E"/>
                </a:solidFill>
              </a:endParaRPr>
            </a:p>
            <a:p>
              <a:pPr marL="285750" indent="-285750" algn="just">
                <a:buFont typeface="Arial" panose="020B0604020202020204" pitchFamily="34" charset="0"/>
                <a:buChar char="•"/>
              </a:pPr>
              <a:r>
                <a:rPr lang="en-GB" b="1" dirty="0">
                  <a:solidFill>
                    <a:srgbClr val="1B193E"/>
                  </a:solidFill>
                </a:rPr>
                <a:t>Accessibility</a:t>
              </a:r>
              <a:r>
                <a:rPr lang="en-GB" dirty="0">
                  <a:solidFill>
                    <a:srgbClr val="1B193E"/>
                  </a:solidFill>
                </a:rPr>
                <a:t>: Access data and applications from anywhere with an internet connection</a:t>
              </a:r>
            </a:p>
            <a:p>
              <a:pPr marL="285750" indent="-285750" algn="just">
                <a:buFont typeface="Arial" panose="020B0604020202020204" pitchFamily="34" charset="0"/>
                <a:buChar char="•"/>
              </a:pPr>
              <a:endParaRPr lang="en-GB" dirty="0">
                <a:solidFill>
                  <a:srgbClr val="1B193E"/>
                </a:solidFill>
              </a:endParaRPr>
            </a:p>
            <a:p>
              <a:pPr algn="just"/>
              <a:r>
                <a:rPr lang="en-GB" b="1" dirty="0">
                  <a:solidFill>
                    <a:srgbClr val="0AD995"/>
                  </a:solidFill>
                </a:rPr>
                <a:t>USE CASES FOR MSMEs</a:t>
              </a: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rPr>
                <a:t>Data Storage and Backup</a:t>
              </a:r>
              <a:r>
                <a:rPr lang="en-GB" dirty="0">
                  <a:solidFill>
                    <a:srgbClr val="1B193E"/>
                  </a:solidFill>
                </a:rPr>
                <a:t>: Securely store and backup critical business data</a:t>
              </a:r>
              <a:endParaRPr lang="en-GB" sz="300" dirty="0">
                <a:solidFill>
                  <a:srgbClr val="1B193E"/>
                </a:solidFill>
              </a:endParaRPr>
            </a:p>
            <a:p>
              <a:pPr marL="285750" indent="-285750" algn="just">
                <a:buFont typeface="Arial" panose="020B0604020202020204" pitchFamily="34" charset="0"/>
                <a:buChar char="•"/>
              </a:pPr>
              <a:r>
                <a:rPr lang="en-GB" b="1" dirty="0">
                  <a:solidFill>
                    <a:srgbClr val="1B193E"/>
                  </a:solidFill>
                </a:rPr>
                <a:t>Collaboration</a:t>
              </a:r>
              <a:r>
                <a:rPr lang="en-GB" dirty="0">
                  <a:solidFill>
                    <a:srgbClr val="1B193E"/>
                  </a:solidFill>
                </a:rPr>
                <a:t>: Facilitate teamwork with cloud-based collaboration tools</a:t>
              </a:r>
              <a:endParaRPr lang="en-GB" sz="300" dirty="0">
                <a:solidFill>
                  <a:srgbClr val="1B193E"/>
                </a:solidFill>
              </a:endParaRPr>
            </a:p>
            <a:p>
              <a:pPr marL="285750" indent="-285750" algn="just">
                <a:buFont typeface="Arial" panose="020B0604020202020204" pitchFamily="34" charset="0"/>
                <a:buChar char="•"/>
              </a:pPr>
              <a:r>
                <a:rPr lang="en-GB" b="1" dirty="0">
                  <a:solidFill>
                    <a:srgbClr val="1B193E"/>
                  </a:solidFill>
                </a:rPr>
                <a:t>Software as a Service (SaaS)</a:t>
              </a:r>
              <a:r>
                <a:rPr lang="en-GB" dirty="0">
                  <a:solidFill>
                    <a:srgbClr val="1B193E"/>
                  </a:solidFill>
                </a:rPr>
                <a:t>:</a:t>
              </a:r>
              <a:r>
                <a:rPr lang="en-GB" b="1" dirty="0">
                  <a:solidFill>
                    <a:srgbClr val="1B193E"/>
                  </a:solidFill>
                </a:rPr>
                <a:t> </a:t>
              </a:r>
              <a:r>
                <a:rPr lang="en-GB" dirty="0">
                  <a:solidFill>
                    <a:srgbClr val="1B193E"/>
                  </a:solidFill>
                </a:rPr>
                <a:t>Leverage cloud-hosted software applications</a:t>
              </a:r>
            </a:p>
          </p:txBody>
        </p:sp>
        <p:pic>
          <p:nvPicPr>
            <p:cNvPr id="15" name="Elemento grafico 14" descr="Cloud computing contorno">
              <a:extLst>
                <a:ext uri="{FF2B5EF4-FFF2-40B4-BE49-F238E27FC236}">
                  <a16:creationId xmlns:a16="http://schemas.microsoft.com/office/drawing/2014/main" id="{0ACC213F-5E3A-6F9F-5AF2-6C215AAAC2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89" y="2739618"/>
              <a:ext cx="1839238" cy="1839238"/>
            </a:xfrm>
            <a:prstGeom prst="rect">
              <a:avLst/>
            </a:prstGeom>
          </p:spPr>
        </p:pic>
      </p:grpSp>
    </p:spTree>
    <p:extLst>
      <p:ext uri="{BB962C8B-B14F-4D97-AF65-F5344CB8AC3E}">
        <p14:creationId xmlns:p14="http://schemas.microsoft.com/office/powerpoint/2010/main" val="357116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2. Harnessing the Power of Innovative Digital Solutions</a:t>
            </a:r>
          </a:p>
          <a:p>
            <a:r>
              <a:rPr lang="en-GB" sz="2200" dirty="0"/>
              <a:t>2.3 Data Analytics and Informed Decision-Making</a:t>
            </a:r>
          </a:p>
        </p:txBody>
      </p:sp>
      <p:grpSp>
        <p:nvGrpSpPr>
          <p:cNvPr id="9" name="Gruppo 8">
            <a:extLst>
              <a:ext uri="{FF2B5EF4-FFF2-40B4-BE49-F238E27FC236}">
                <a16:creationId xmlns:a16="http://schemas.microsoft.com/office/drawing/2014/main" id="{483AB3EB-DA42-305A-D397-375B5C05DBE1}"/>
              </a:ext>
            </a:extLst>
          </p:cNvPr>
          <p:cNvGrpSpPr/>
          <p:nvPr/>
        </p:nvGrpSpPr>
        <p:grpSpPr>
          <a:xfrm>
            <a:off x="471472" y="1489412"/>
            <a:ext cx="11249055" cy="4662815"/>
            <a:chOff x="471472" y="1489412"/>
            <a:chExt cx="11249055" cy="466281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662815"/>
            </a:xfrm>
            <a:prstGeom prst="rect">
              <a:avLst/>
            </a:prstGeom>
            <a:noFill/>
          </p:spPr>
          <p:txBody>
            <a:bodyPr wrap="square" rtlCol="0">
              <a:spAutoFit/>
            </a:bodyPr>
            <a:lstStyle/>
            <a:p>
              <a:pPr algn="just"/>
              <a:r>
                <a:rPr lang="en-GB" dirty="0">
                  <a:solidFill>
                    <a:srgbClr val="1B193E"/>
                  </a:solidFill>
                </a:rPr>
                <a:t>Data Analytics involves the examination of raw data through sophisticated tools to uncover insights, trends and patterns that inform strategic decision-making.</a:t>
              </a:r>
            </a:p>
            <a:p>
              <a:pPr algn="just"/>
              <a:endParaRPr lang="en-GB" dirty="0">
                <a:solidFill>
                  <a:srgbClr val="1B193E"/>
                </a:solidFill>
              </a:endParaRPr>
            </a:p>
            <a:p>
              <a:pPr algn="just"/>
              <a:r>
                <a:rPr lang="en-GB" b="1" dirty="0">
                  <a:solidFill>
                    <a:srgbClr val="0AD995"/>
                  </a:solidFill>
                </a:rPr>
                <a:t>KEY COMPONENTS</a:t>
              </a:r>
            </a:p>
            <a:p>
              <a:pPr algn="just"/>
              <a:endParaRPr lang="en-GB" sz="300" dirty="0">
                <a:solidFill>
                  <a:srgbClr val="1B193E"/>
                </a:solidFill>
              </a:endParaRPr>
            </a:p>
            <a:p>
              <a:pPr marL="285750" indent="-285750" algn="just">
                <a:buFont typeface="Arial" panose="020B0604020202020204" pitchFamily="34" charset="0"/>
                <a:buChar char="•"/>
              </a:pPr>
              <a:r>
                <a:rPr lang="en-GB" b="1" dirty="0">
                  <a:solidFill>
                    <a:srgbClr val="1B193E"/>
                  </a:solidFill>
                </a:rPr>
                <a:t>Descriptive Analytics</a:t>
              </a:r>
              <a:r>
                <a:rPr lang="en-GB" dirty="0">
                  <a:solidFill>
                    <a:srgbClr val="1B193E"/>
                  </a:solidFill>
                </a:rPr>
                <a:t>: Understand what has happened through historical data analysis</a:t>
              </a:r>
            </a:p>
            <a:p>
              <a:pPr marL="285750" indent="-285750" algn="just">
                <a:buFont typeface="Arial" panose="020B0604020202020204" pitchFamily="34" charset="0"/>
                <a:buChar char="•"/>
              </a:pPr>
              <a:r>
                <a:rPr lang="en-GB" b="1" dirty="0">
                  <a:solidFill>
                    <a:srgbClr val="1B193E"/>
                  </a:solidFill>
                </a:rPr>
                <a:t>Predictive Analytics</a:t>
              </a:r>
              <a:r>
                <a:rPr lang="en-GB" dirty="0">
                  <a:solidFill>
                    <a:srgbClr val="1B193E"/>
                  </a:solidFill>
                </a:rPr>
                <a:t>: Forecast future trends and outcomes based on patterns</a:t>
              </a:r>
            </a:p>
            <a:p>
              <a:pPr marL="285750" indent="-285750" algn="just">
                <a:buFont typeface="Arial" panose="020B0604020202020204" pitchFamily="34" charset="0"/>
                <a:buChar char="•"/>
              </a:pPr>
              <a:r>
                <a:rPr lang="en-GB" b="1" dirty="0">
                  <a:solidFill>
                    <a:srgbClr val="1B193E"/>
                  </a:solidFill>
                </a:rPr>
                <a:t>Prescriptive Analytics</a:t>
              </a:r>
              <a:r>
                <a:rPr lang="en-GB" dirty="0">
                  <a:solidFill>
                    <a:srgbClr val="1B193E"/>
                  </a:solidFill>
                </a:rPr>
                <a:t>: Recommend actions for optimal outcomes</a:t>
              </a:r>
            </a:p>
            <a:p>
              <a:pPr algn="just"/>
              <a:endParaRPr lang="en-GB" sz="900" dirty="0">
                <a:solidFill>
                  <a:srgbClr val="1B193E"/>
                </a:solidFill>
              </a:endParaRPr>
            </a:p>
            <a:p>
              <a:pPr algn="just"/>
              <a:r>
                <a:rPr lang="en-GB" b="1" dirty="0">
                  <a:solidFill>
                    <a:srgbClr val="0AD995"/>
                  </a:solidFill>
                </a:rPr>
                <a:t>BENEFITS</a:t>
              </a: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rPr>
                <a:t>Informed Decision-Making</a:t>
              </a:r>
              <a:r>
                <a:rPr lang="en-GB" dirty="0">
                  <a:solidFill>
                    <a:srgbClr val="1B193E"/>
                  </a:solidFill>
                </a:rPr>
                <a:t>: Make data-driven decisions based on actionable insights</a:t>
              </a:r>
            </a:p>
            <a:p>
              <a:pPr marL="285750" indent="-285750" algn="just">
                <a:buFont typeface="Arial" panose="020B0604020202020204" pitchFamily="34" charset="0"/>
                <a:buChar char="•"/>
              </a:pPr>
              <a:r>
                <a:rPr lang="en-GB" b="1" dirty="0">
                  <a:solidFill>
                    <a:srgbClr val="1B193E"/>
                  </a:solidFill>
                </a:rPr>
                <a:t>Operational Efficiency</a:t>
              </a:r>
              <a:r>
                <a:rPr lang="en-GB" dirty="0">
                  <a:solidFill>
                    <a:srgbClr val="1B193E"/>
                  </a:solidFill>
                </a:rPr>
                <a:t>: Streamline processes and identify areas for improvement</a:t>
              </a:r>
            </a:p>
            <a:p>
              <a:pPr marL="285750" indent="-285750" algn="just">
                <a:buFont typeface="Arial" panose="020B0604020202020204" pitchFamily="34" charset="0"/>
                <a:buChar char="•"/>
              </a:pPr>
              <a:r>
                <a:rPr lang="en-GB" b="1" dirty="0">
                  <a:solidFill>
                    <a:srgbClr val="1B193E"/>
                  </a:solidFill>
                </a:rPr>
                <a:t>Competitive Advantage</a:t>
              </a:r>
              <a:r>
                <a:rPr lang="en-GB" dirty="0">
                  <a:solidFill>
                    <a:srgbClr val="1B193E"/>
                  </a:solidFill>
                </a:rPr>
                <a:t>: Gain a competitive edge by leveraging data for innovation</a:t>
              </a:r>
            </a:p>
            <a:p>
              <a:pPr marL="285750" indent="-285750" algn="just">
                <a:buFont typeface="Arial" panose="020B0604020202020204" pitchFamily="34" charset="0"/>
                <a:buChar char="•"/>
              </a:pPr>
              <a:endParaRPr lang="en-GB" sz="900" dirty="0">
                <a:solidFill>
                  <a:srgbClr val="1B193E"/>
                </a:solidFill>
              </a:endParaRPr>
            </a:p>
            <a:p>
              <a:pPr algn="just"/>
              <a:r>
                <a:rPr lang="en-GB" b="1" dirty="0">
                  <a:solidFill>
                    <a:srgbClr val="0AD995"/>
                  </a:solidFill>
                </a:rPr>
                <a:t>USE CASES FOR MSMEs</a:t>
              </a:r>
            </a:p>
            <a:p>
              <a:pPr algn="just"/>
              <a:endParaRPr lang="en-GB" sz="300" b="1" dirty="0">
                <a:solidFill>
                  <a:srgbClr val="0AD995"/>
                </a:solidFill>
              </a:endParaRP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Customer Insights</a:t>
              </a:r>
              <a:r>
                <a:rPr lang="en-GB" b="0" dirty="0">
                  <a:solidFill>
                    <a:srgbClr val="1B193E"/>
                  </a:solidFill>
                  <a:effectLst/>
                  <a:latin typeface="Calibri" panose="020F0502020204030204" pitchFamily="34" charset="0"/>
                  <a:cs typeface="Calibri" panose="020F0502020204030204" pitchFamily="34" charset="0"/>
                </a:rPr>
                <a:t>: Understand customer behaviour and preferences for targeted </a:t>
              </a:r>
              <a:r>
                <a:rPr lang="en-GB" dirty="0">
                  <a:solidFill>
                    <a:srgbClr val="1B193E"/>
                  </a:solidFill>
                  <a:latin typeface="Calibri" panose="020F0502020204030204" pitchFamily="34" charset="0"/>
                  <a:cs typeface="Calibri" panose="020F0502020204030204" pitchFamily="34" charset="0"/>
                </a:rPr>
                <a:t>relationship</a:t>
              </a:r>
              <a:endParaRPr lang="en-GB" b="0" dirty="0">
                <a:solidFill>
                  <a:srgbClr val="1B193E"/>
                </a:solidFill>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Supply Chain Optimisation</a:t>
              </a:r>
              <a:r>
                <a:rPr lang="en-GB" b="0" dirty="0">
                  <a:solidFill>
                    <a:srgbClr val="1B193E"/>
                  </a:solidFill>
                  <a:effectLst/>
                  <a:latin typeface="Calibri" panose="020F0502020204030204" pitchFamily="34" charset="0"/>
                  <a:cs typeface="Calibri" panose="020F0502020204030204" pitchFamily="34" charset="0"/>
                </a:rPr>
                <a:t>: Enhance efficiency and reduce costs in the supply chain</a:t>
              </a: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Financial Forecasting</a:t>
              </a:r>
              <a:r>
                <a:rPr lang="en-GB" b="0" dirty="0">
                  <a:solidFill>
                    <a:srgbClr val="1B193E"/>
                  </a:solidFill>
                  <a:effectLst/>
                  <a:latin typeface="Calibri" panose="020F0502020204030204" pitchFamily="34" charset="0"/>
                  <a:cs typeface="Calibri" panose="020F0502020204030204" pitchFamily="34" charset="0"/>
                </a:rPr>
                <a:t>: Improve budgeting and financial planning</a:t>
              </a:r>
            </a:p>
          </p:txBody>
        </p:sp>
        <p:pic>
          <p:nvPicPr>
            <p:cNvPr id="8" name="Elemento grafico 7" descr="Ricerca contorno">
              <a:extLst>
                <a:ext uri="{FF2B5EF4-FFF2-40B4-BE49-F238E27FC236}">
                  <a16:creationId xmlns:a16="http://schemas.microsoft.com/office/drawing/2014/main" id="{C5C132D8-12CA-5BF5-2584-DDA8F3A5F2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88" y="2714932"/>
              <a:ext cx="1839239" cy="1839239"/>
            </a:xfrm>
            <a:prstGeom prst="rect">
              <a:avLst/>
            </a:prstGeom>
          </p:spPr>
        </p:pic>
      </p:grpSp>
    </p:spTree>
    <p:extLst>
      <p:ext uri="{BB962C8B-B14F-4D97-AF65-F5344CB8AC3E}">
        <p14:creationId xmlns:p14="http://schemas.microsoft.com/office/powerpoint/2010/main" val="274314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2. Harnessing the Power of Innovative Digital Solutions</a:t>
            </a:r>
          </a:p>
          <a:p>
            <a:r>
              <a:rPr lang="en-GB" sz="2200" dirty="0"/>
              <a:t>2.4 Automation for Tasks Efficiency</a:t>
            </a:r>
          </a:p>
        </p:txBody>
      </p:sp>
      <p:grpSp>
        <p:nvGrpSpPr>
          <p:cNvPr id="7" name="Gruppo 6">
            <a:extLst>
              <a:ext uri="{FF2B5EF4-FFF2-40B4-BE49-F238E27FC236}">
                <a16:creationId xmlns:a16="http://schemas.microsoft.com/office/drawing/2014/main" id="{6B819E65-0DCE-3FC3-BA3E-D532355D27E0}"/>
              </a:ext>
            </a:extLst>
          </p:cNvPr>
          <p:cNvGrpSpPr/>
          <p:nvPr/>
        </p:nvGrpSpPr>
        <p:grpSpPr>
          <a:xfrm>
            <a:off x="471472" y="1489412"/>
            <a:ext cx="11249055" cy="3600986"/>
            <a:chOff x="471472" y="1489412"/>
            <a:chExt cx="11249055" cy="3600986"/>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00986"/>
            </a:xfrm>
            <a:prstGeom prst="rect">
              <a:avLst/>
            </a:prstGeom>
            <a:noFill/>
          </p:spPr>
          <p:txBody>
            <a:bodyPr wrap="square" rtlCol="0">
              <a:spAutoFit/>
            </a:bodyPr>
            <a:lstStyle/>
            <a:p>
              <a:pPr algn="just"/>
              <a:r>
                <a:rPr lang="en-GB" dirty="0">
                  <a:solidFill>
                    <a:srgbClr val="1B193E"/>
                  </a:solidFill>
                </a:rPr>
                <a:t>Automation involves leveraging technology and digital solutions to execute tasks with minimal human intervention, optimising processes and freeing up valuable time and resources to focus on strategic initiatives.</a:t>
              </a:r>
            </a:p>
            <a:p>
              <a:pPr algn="just"/>
              <a:endParaRPr lang="en-GB" dirty="0">
                <a:solidFill>
                  <a:srgbClr val="1B193E"/>
                </a:solidFill>
              </a:endParaRPr>
            </a:p>
            <a:p>
              <a:pPr algn="just"/>
              <a:r>
                <a:rPr lang="en-GB" b="1" dirty="0">
                  <a:solidFill>
                    <a:srgbClr val="0AD995"/>
                  </a:solidFill>
                </a:rPr>
                <a:t>BENEFITS</a:t>
              </a:r>
            </a:p>
            <a:p>
              <a:pPr algn="just"/>
              <a:endParaRPr lang="en-GB" sz="300" b="1" dirty="0">
                <a:solidFill>
                  <a:srgbClr val="0AD995"/>
                </a:solidFill>
              </a:endParaRP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rPr>
                <a:t>Efficiency Gains</a:t>
              </a:r>
              <a:r>
                <a:rPr lang="en-GB" dirty="0">
                  <a:solidFill>
                    <a:srgbClr val="1B193E"/>
                  </a:solidFill>
                </a:rPr>
                <a:t>: Streamline repetitive tasks, reducing manual effort and potential errors</a:t>
              </a:r>
            </a:p>
            <a:p>
              <a:pPr marL="285750" indent="-285750" algn="just">
                <a:buFont typeface="Arial" panose="020B0604020202020204" pitchFamily="34" charset="0"/>
                <a:buChar char="•"/>
              </a:pPr>
              <a:r>
                <a:rPr lang="en-GB" b="1" dirty="0">
                  <a:solidFill>
                    <a:srgbClr val="1B193E"/>
                  </a:solidFill>
                </a:rPr>
                <a:t>Resource Optimisation</a:t>
              </a:r>
              <a:r>
                <a:rPr lang="en-GB" dirty="0">
                  <a:solidFill>
                    <a:srgbClr val="1B193E"/>
                  </a:solidFill>
                </a:rPr>
                <a:t>: Allocate human resources to more complex and strategic functions</a:t>
              </a:r>
            </a:p>
            <a:p>
              <a:pPr marL="285750" indent="-285750" algn="just">
                <a:buFont typeface="Arial" panose="020B0604020202020204" pitchFamily="34" charset="0"/>
                <a:buChar char="•"/>
              </a:pPr>
              <a:r>
                <a:rPr lang="en-GB" b="1" dirty="0">
                  <a:solidFill>
                    <a:srgbClr val="1B193E"/>
                  </a:solidFill>
                </a:rPr>
                <a:t>Consistency</a:t>
              </a:r>
              <a:r>
                <a:rPr lang="en-GB" dirty="0">
                  <a:solidFill>
                    <a:srgbClr val="1B193E"/>
                  </a:solidFill>
                </a:rPr>
                <a:t>: Ensure consistent and standardized task execution</a:t>
              </a:r>
            </a:p>
            <a:p>
              <a:pPr marL="285750" indent="-285750" algn="just">
                <a:buFont typeface="Arial" panose="020B0604020202020204" pitchFamily="34" charset="0"/>
                <a:buChar char="•"/>
              </a:pPr>
              <a:endParaRPr lang="en-GB" dirty="0">
                <a:solidFill>
                  <a:srgbClr val="1B193E"/>
                </a:solidFill>
              </a:endParaRPr>
            </a:p>
            <a:p>
              <a:pPr algn="just"/>
              <a:r>
                <a:rPr lang="en-GB" b="1" dirty="0">
                  <a:solidFill>
                    <a:srgbClr val="0AD995"/>
                  </a:solidFill>
                </a:rPr>
                <a:t>KEY AREAS IN MSMEs</a:t>
              </a:r>
            </a:p>
            <a:p>
              <a:pPr algn="just"/>
              <a:endParaRPr lang="en-GB" sz="300" b="1" dirty="0">
                <a:solidFill>
                  <a:srgbClr val="0AD995"/>
                </a:solidFill>
              </a:endParaRPr>
            </a:p>
            <a:p>
              <a:pPr algn="just"/>
              <a:endParaRPr lang="en-GB" sz="300" b="1" dirty="0">
                <a:solidFill>
                  <a:srgbClr val="0AD995"/>
                </a:solidFill>
              </a:endParaRP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Data Entry and Processing</a:t>
              </a:r>
              <a:r>
                <a:rPr lang="en-GB" dirty="0">
                  <a:solidFill>
                    <a:srgbClr val="1B193E"/>
                  </a:solidFill>
                  <a:effectLst/>
                  <a:latin typeface="Calibri" panose="020F0502020204030204" pitchFamily="34" charset="0"/>
                  <a:cs typeface="Calibri" panose="020F0502020204030204" pitchFamily="34" charset="0"/>
                </a:rPr>
                <a:t>: Automate routine data entry tasks, minimizing errors and saving time</a:t>
              </a: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Customer Support</a:t>
              </a:r>
              <a:r>
                <a:rPr lang="en-GB" dirty="0">
                  <a:solidFill>
                    <a:srgbClr val="1B193E"/>
                  </a:solidFill>
                  <a:effectLst/>
                  <a:latin typeface="Calibri" panose="020F0502020204030204" pitchFamily="34" charset="0"/>
                  <a:cs typeface="Calibri" panose="020F0502020204030204" pitchFamily="34" charset="0"/>
                </a:rPr>
                <a:t>: Implement chatbots and automated responses to handle common customer queries</a:t>
              </a:r>
            </a:p>
            <a:p>
              <a:pPr marL="285750" indent="-285750" algn="l">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Workflow Automation</a:t>
              </a:r>
              <a:r>
                <a:rPr lang="en-GB" dirty="0">
                  <a:solidFill>
                    <a:srgbClr val="1B193E"/>
                  </a:solidFill>
                  <a:effectLst/>
                  <a:latin typeface="Calibri" panose="020F0502020204030204" pitchFamily="34" charset="0"/>
                  <a:cs typeface="Calibri" panose="020F0502020204030204" pitchFamily="34" charset="0"/>
                </a:rPr>
                <a:t>: Streamline internal processes like approvals and document routing</a:t>
              </a:r>
              <a:endParaRPr lang="en-GB" dirty="0">
                <a:solidFill>
                  <a:srgbClr val="1B193E"/>
                </a:solidFill>
                <a:latin typeface="Calibri" panose="020F0502020204030204" pitchFamily="34" charset="0"/>
                <a:cs typeface="Calibri" panose="020F0502020204030204" pitchFamily="34" charset="0"/>
              </a:endParaRPr>
            </a:p>
          </p:txBody>
        </p:sp>
        <p:pic>
          <p:nvPicPr>
            <p:cNvPr id="4" name="Elemento grafico 3" descr="Robot contorno">
              <a:extLst>
                <a:ext uri="{FF2B5EF4-FFF2-40B4-BE49-F238E27FC236}">
                  <a16:creationId xmlns:a16="http://schemas.microsoft.com/office/drawing/2014/main" id="{393A3596-1125-B019-B617-C5359C29338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81" r="13429"/>
            <a:stretch/>
          </p:blipFill>
          <p:spPr>
            <a:xfrm>
              <a:off x="10370698" y="2631546"/>
              <a:ext cx="1349829" cy="1839239"/>
            </a:xfrm>
            <a:prstGeom prst="rect">
              <a:avLst/>
            </a:prstGeom>
          </p:spPr>
        </p:pic>
      </p:grpSp>
    </p:spTree>
    <p:extLst>
      <p:ext uri="{BB962C8B-B14F-4D97-AF65-F5344CB8AC3E}">
        <p14:creationId xmlns:p14="http://schemas.microsoft.com/office/powerpoint/2010/main" val="4059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2. Harnessing the Power of Innovative Digital Solutions</a:t>
            </a:r>
          </a:p>
          <a:p>
            <a:r>
              <a:rPr lang="en-GB" sz="2200" dirty="0"/>
              <a:t>2.5 AI for Business Optimisation</a:t>
            </a:r>
          </a:p>
        </p:txBody>
      </p:sp>
      <p:grpSp>
        <p:nvGrpSpPr>
          <p:cNvPr id="11" name="Gruppo 10">
            <a:extLst>
              <a:ext uri="{FF2B5EF4-FFF2-40B4-BE49-F238E27FC236}">
                <a16:creationId xmlns:a16="http://schemas.microsoft.com/office/drawing/2014/main" id="{D054410B-1FDD-F871-0631-E7480D529A93}"/>
              </a:ext>
            </a:extLst>
          </p:cNvPr>
          <p:cNvGrpSpPr/>
          <p:nvPr/>
        </p:nvGrpSpPr>
        <p:grpSpPr>
          <a:xfrm>
            <a:off x="471471" y="1489412"/>
            <a:ext cx="11249056" cy="4651286"/>
            <a:chOff x="471471" y="1489412"/>
            <a:chExt cx="11249056" cy="4651286"/>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46331"/>
            </a:xfrm>
            <a:prstGeom prst="rect">
              <a:avLst/>
            </a:prstGeom>
            <a:noFill/>
          </p:spPr>
          <p:txBody>
            <a:bodyPr wrap="square" rtlCol="0">
              <a:spAutoFit/>
            </a:bodyPr>
            <a:lstStyle/>
            <a:p>
              <a:pPr algn="just"/>
              <a:r>
                <a:rPr lang="en-GB" dirty="0">
                  <a:solidFill>
                    <a:srgbClr val="1B193E"/>
                  </a:solidFill>
                </a:rPr>
                <a:t>Artificial Intelligence (AI) is a horizontal solution to all others that involves the application of advanced algorithms and machine learning techniques to empower businesses with insights, automation, and strategic decision-making.</a:t>
              </a:r>
            </a:p>
          </p:txBody>
        </p:sp>
        <p:pic>
          <p:nvPicPr>
            <p:cNvPr id="3" name="Elemento grafico 2" descr="Intelligenza artificiale contorno">
              <a:extLst>
                <a:ext uri="{FF2B5EF4-FFF2-40B4-BE49-F238E27FC236}">
                  <a16:creationId xmlns:a16="http://schemas.microsoft.com/office/drawing/2014/main" id="{1E2263E9-9A6B-8785-B8BA-28238BB05624}"/>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0196" r="10395"/>
            <a:stretch/>
          </p:blipFill>
          <p:spPr>
            <a:xfrm>
              <a:off x="10374327" y="2743470"/>
              <a:ext cx="1346200" cy="1695266"/>
            </a:xfrm>
            <a:prstGeom prst="rect">
              <a:avLst/>
            </a:prstGeom>
          </p:spPr>
        </p:pic>
        <p:sp>
          <p:nvSpPr>
            <p:cNvPr id="8" name="CasellaDiTesto 7">
              <a:extLst>
                <a:ext uri="{FF2B5EF4-FFF2-40B4-BE49-F238E27FC236}">
                  <a16:creationId xmlns:a16="http://schemas.microsoft.com/office/drawing/2014/main" id="{0D6FD442-84BB-13B1-45E7-F5A078F54793}"/>
                </a:ext>
              </a:extLst>
            </p:cNvPr>
            <p:cNvSpPr txBox="1"/>
            <p:nvPr/>
          </p:nvSpPr>
          <p:spPr>
            <a:xfrm>
              <a:off x="471471" y="2316361"/>
              <a:ext cx="9902855" cy="1846659"/>
            </a:xfrm>
            <a:prstGeom prst="rect">
              <a:avLst/>
            </a:prstGeom>
            <a:noFill/>
          </p:spPr>
          <p:txBody>
            <a:bodyPr wrap="square">
              <a:spAutoFit/>
            </a:bodyPr>
            <a:lstStyle/>
            <a:p>
              <a:pPr algn="just"/>
              <a:r>
                <a:rPr lang="en-GB" b="1" dirty="0">
                  <a:solidFill>
                    <a:srgbClr val="0AD995"/>
                  </a:solidFill>
                </a:rPr>
                <a:t>BENEFITS</a:t>
              </a:r>
            </a:p>
            <a:p>
              <a:pPr algn="just"/>
              <a:endParaRPr lang="en-GB" sz="300" b="1" dirty="0">
                <a:solidFill>
                  <a:srgbClr val="0AD995"/>
                </a:solidFill>
              </a:endParaRP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rPr>
                <a:t>Data-driven Insights</a:t>
              </a:r>
              <a:r>
                <a:rPr lang="en-GB" dirty="0">
                  <a:solidFill>
                    <a:srgbClr val="1B193E"/>
                  </a:solidFill>
                </a:rPr>
                <a:t>: Distil  insights from vast datasets for informed decision-making capabilities</a:t>
              </a:r>
            </a:p>
            <a:p>
              <a:pPr marL="285750" indent="-285750" algn="just">
                <a:buFont typeface="Arial" panose="020B0604020202020204" pitchFamily="34" charset="0"/>
                <a:buChar char="•"/>
              </a:pPr>
              <a:r>
                <a:rPr lang="en-GB" b="1" dirty="0">
                  <a:solidFill>
                    <a:srgbClr val="1B193E"/>
                  </a:solidFill>
                </a:rPr>
                <a:t>Process Automation</a:t>
              </a:r>
              <a:r>
                <a:rPr lang="en-GB" dirty="0">
                  <a:solidFill>
                    <a:srgbClr val="1B193E"/>
                  </a:solidFill>
                </a:rPr>
                <a:t>: Witness the seamless optimisation of complex processes through intelligent automation</a:t>
              </a:r>
            </a:p>
            <a:p>
              <a:pPr marL="285750" indent="-285750" algn="just">
                <a:buFont typeface="Arial" panose="020B0604020202020204" pitchFamily="34" charset="0"/>
                <a:buChar char="•"/>
              </a:pPr>
              <a:r>
                <a:rPr lang="en-GB" b="1" dirty="0">
                  <a:solidFill>
                    <a:srgbClr val="1B193E"/>
                  </a:solidFill>
                </a:rPr>
                <a:t>Predictive Capabilities</a:t>
              </a:r>
              <a:r>
                <a:rPr lang="en-GB" dirty="0">
                  <a:solidFill>
                    <a:srgbClr val="1B193E"/>
                  </a:solidFill>
                </a:rPr>
                <a:t>: Foresee trends and outcomes based on historical data, thereby enabling proactive and future-oriented strategies</a:t>
              </a:r>
            </a:p>
          </p:txBody>
        </p:sp>
        <p:sp>
          <p:nvSpPr>
            <p:cNvPr id="10" name="CasellaDiTesto 9">
              <a:extLst>
                <a:ext uri="{FF2B5EF4-FFF2-40B4-BE49-F238E27FC236}">
                  <a16:creationId xmlns:a16="http://schemas.microsoft.com/office/drawing/2014/main" id="{384439E6-5E37-73E1-93D5-F82A906FBD13}"/>
                </a:ext>
              </a:extLst>
            </p:cNvPr>
            <p:cNvSpPr txBox="1"/>
            <p:nvPr/>
          </p:nvSpPr>
          <p:spPr>
            <a:xfrm>
              <a:off x="471471" y="4017040"/>
              <a:ext cx="11249055" cy="2123658"/>
            </a:xfrm>
            <a:prstGeom prst="rect">
              <a:avLst/>
            </a:prstGeom>
            <a:noFill/>
          </p:spPr>
          <p:txBody>
            <a:bodyPr wrap="square">
              <a:spAutoFit/>
            </a:bodyPr>
            <a:lstStyle/>
            <a:p>
              <a:pPr marL="285750" indent="-285750" algn="just">
                <a:buFont typeface="Arial" panose="020B0604020202020204" pitchFamily="34" charset="0"/>
                <a:buChar char="•"/>
              </a:pPr>
              <a:endParaRPr lang="en-GB" dirty="0">
                <a:solidFill>
                  <a:srgbClr val="1B193E"/>
                </a:solidFill>
              </a:endParaRPr>
            </a:p>
            <a:p>
              <a:pPr algn="just"/>
              <a:r>
                <a:rPr lang="en-GB" b="1" dirty="0">
                  <a:solidFill>
                    <a:srgbClr val="0AD995"/>
                  </a:solidFill>
                </a:rPr>
                <a:t>KEY APPLICATIONS IN MSMEs</a:t>
              </a:r>
            </a:p>
            <a:p>
              <a:pPr algn="just"/>
              <a:endParaRPr lang="en-GB" sz="300" b="1" dirty="0">
                <a:solidFill>
                  <a:srgbClr val="0AD995"/>
                </a:solidFill>
              </a:endParaRPr>
            </a:p>
            <a:p>
              <a:pPr algn="just"/>
              <a:endParaRPr lang="en-GB" sz="300" b="1" dirty="0">
                <a:solidFill>
                  <a:srgbClr val="0AD995"/>
                </a:solidFill>
              </a:endParaRPr>
            </a:p>
            <a:p>
              <a:pPr marL="285750" indent="-285750" algn="just">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Predictive Analytics</a:t>
              </a:r>
              <a:r>
                <a:rPr lang="en-GB" dirty="0">
                  <a:solidFill>
                    <a:srgbClr val="1B193E"/>
                  </a:solidFill>
                  <a:effectLst/>
                  <a:latin typeface="Calibri" panose="020F0502020204030204" pitchFamily="34" charset="0"/>
                  <a:cs typeface="Calibri" panose="020F0502020204030204" pitchFamily="34" charset="0"/>
                </a:rPr>
                <a:t>: Forecast future trends, enabling organisations to proactively refine business strategies</a:t>
              </a:r>
            </a:p>
            <a:p>
              <a:pPr marL="285750" indent="-285750" algn="just">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Chatbots and Virtual Assistants</a:t>
              </a:r>
              <a:r>
                <a:rPr lang="en-GB" dirty="0">
                  <a:solidFill>
                    <a:srgbClr val="1B193E"/>
                  </a:solidFill>
                  <a:effectLst/>
                  <a:latin typeface="Calibri" panose="020F0502020204030204" pitchFamily="34" charset="0"/>
                  <a:cs typeface="Calibri" panose="020F0502020204030204" pitchFamily="34" charset="0"/>
                </a:rPr>
                <a:t>: Integrate AI-powered chatbots and virtual assistants to enhance customer interactions, streamline support, and elevate overall user experiences</a:t>
              </a:r>
            </a:p>
            <a:p>
              <a:pPr marL="285750" indent="-285750" algn="just">
                <a:buFont typeface="Arial" panose="020B0604020202020204" pitchFamily="34" charset="0"/>
                <a:buChar char="•"/>
              </a:pPr>
              <a:r>
                <a:rPr lang="en-GB" b="1" dirty="0">
                  <a:solidFill>
                    <a:srgbClr val="1B193E"/>
                  </a:solidFill>
                  <a:effectLst/>
                  <a:latin typeface="Calibri" panose="020F0502020204030204" pitchFamily="34" charset="0"/>
                  <a:cs typeface="Calibri" panose="020F0502020204030204" pitchFamily="34" charset="0"/>
                </a:rPr>
                <a:t>Personalised Marketing</a:t>
              </a:r>
              <a:r>
                <a:rPr lang="en-GB" dirty="0">
                  <a:solidFill>
                    <a:srgbClr val="1B193E"/>
                  </a:solidFill>
                  <a:effectLst/>
                  <a:latin typeface="Calibri" panose="020F0502020204030204" pitchFamily="34" charset="0"/>
                  <a:cs typeface="Calibri" panose="020F0502020204030204" pitchFamily="34" charset="0"/>
                </a:rPr>
                <a:t>: Tailor </a:t>
              </a:r>
              <a:r>
                <a:rPr lang="en-GB" dirty="0">
                  <a:solidFill>
                    <a:srgbClr val="1B193E"/>
                  </a:solidFill>
                  <a:latin typeface="Calibri" panose="020F0502020204030204" pitchFamily="34" charset="0"/>
                  <a:cs typeface="Calibri" panose="020F0502020204030204" pitchFamily="34" charset="0"/>
                </a:rPr>
                <a:t>and support the realisation of </a:t>
              </a:r>
              <a:r>
                <a:rPr lang="en-GB" dirty="0">
                  <a:solidFill>
                    <a:srgbClr val="1B193E"/>
                  </a:solidFill>
                  <a:effectLst/>
                  <a:latin typeface="Calibri" panose="020F0502020204030204" pitchFamily="34" charset="0"/>
                  <a:cs typeface="Calibri" panose="020F0502020204030204" pitchFamily="34" charset="0"/>
                </a:rPr>
                <a:t>marketing strategies with precision, catering to individual customer preferences and behaviours</a:t>
              </a:r>
            </a:p>
          </p:txBody>
        </p:sp>
      </p:grpSp>
    </p:spTree>
    <p:extLst>
      <p:ext uri="{BB962C8B-B14F-4D97-AF65-F5344CB8AC3E}">
        <p14:creationId xmlns:p14="http://schemas.microsoft.com/office/powerpoint/2010/main" val="2391453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3. Innovative Digital Solutions for Business Growth</a:t>
            </a:r>
          </a:p>
          <a:p>
            <a:r>
              <a:rPr lang="en-GB" sz="2200" dirty="0"/>
              <a:t>3.1 Effective Implementation Strategies (1)</a:t>
            </a:r>
          </a:p>
        </p:txBody>
      </p:sp>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524315"/>
          </a:xfrm>
          <a:prstGeom prst="rect">
            <a:avLst/>
          </a:prstGeom>
          <a:noFill/>
        </p:spPr>
        <p:txBody>
          <a:bodyPr wrap="square" rtlCol="0">
            <a:spAutoFit/>
          </a:bodyPr>
          <a:lstStyle/>
          <a:p>
            <a:pPr algn="just"/>
            <a:r>
              <a:rPr lang="en-GB" sz="1600" dirty="0">
                <a:solidFill>
                  <a:srgbClr val="1B193E"/>
                </a:solidFill>
              </a:rPr>
              <a:t>This section is a compass for steering your business towards growth through the effective implementation of innovative digital solutions. Successful implementation is not just about adopting technologies but orchestrating a strategic approach that ensures seamless integration and tangible business outcomes. This approach involves:</a:t>
            </a:r>
          </a:p>
          <a:p>
            <a:pPr algn="just"/>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Define Clear Objectives (DCO </a:t>
            </a:r>
            <a:r>
              <a:rPr lang="en-GB" sz="1600" dirty="0">
                <a:solidFill>
                  <a:srgbClr val="1B193E"/>
                </a:solidFill>
              </a:rPr>
              <a:t>in the next slide</a:t>
            </a:r>
            <a:r>
              <a:rPr lang="en-GB" sz="1600" b="1" dirty="0">
                <a:solidFill>
                  <a:srgbClr val="1B193E"/>
                </a:solidFill>
              </a:rPr>
              <a:t>)</a:t>
            </a:r>
            <a:r>
              <a:rPr lang="en-GB" sz="1600" dirty="0">
                <a:solidFill>
                  <a:srgbClr val="1B193E"/>
                </a:solidFill>
              </a:rPr>
              <a:t>: Establish specific, measurable, and achievable goals for each digital solution to align with overall business objectives</a:t>
            </a:r>
          </a:p>
          <a:p>
            <a:pPr marL="285750" indent="-285750" algn="just">
              <a:buFont typeface="Arial" panose="020B0604020202020204" pitchFamily="34" charset="0"/>
              <a:buChar char="•"/>
            </a:pPr>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Prioritise Solutions (PS </a:t>
            </a:r>
            <a:r>
              <a:rPr lang="en-GB" sz="1600" dirty="0">
                <a:solidFill>
                  <a:srgbClr val="1B193E"/>
                </a:solidFill>
              </a:rPr>
              <a:t>in the next slide</a:t>
            </a:r>
            <a:r>
              <a:rPr lang="en-GB" sz="1600" b="1" dirty="0">
                <a:solidFill>
                  <a:srgbClr val="1B193E"/>
                </a:solidFill>
              </a:rPr>
              <a:t>)</a:t>
            </a:r>
            <a:r>
              <a:rPr lang="en-GB" sz="1600" dirty="0">
                <a:solidFill>
                  <a:srgbClr val="1B193E"/>
                </a:solidFill>
              </a:rPr>
              <a:t>: Sequence the implementation based on priority, focusing on solutions that deliver immediate impact or address critical needs</a:t>
            </a:r>
          </a:p>
          <a:p>
            <a:pPr marL="285750" indent="-285750" algn="just">
              <a:buFont typeface="Arial" panose="020B0604020202020204" pitchFamily="34" charset="0"/>
              <a:buChar char="•"/>
            </a:pPr>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Cross-functional Collaboration (CC </a:t>
            </a:r>
            <a:r>
              <a:rPr lang="en-GB" sz="1600" dirty="0">
                <a:solidFill>
                  <a:srgbClr val="1B193E"/>
                </a:solidFill>
              </a:rPr>
              <a:t>in the next slide</a:t>
            </a:r>
            <a:r>
              <a:rPr lang="en-GB" sz="1600" b="1" dirty="0">
                <a:solidFill>
                  <a:srgbClr val="1B193E"/>
                </a:solidFill>
              </a:rPr>
              <a:t>)</a:t>
            </a:r>
            <a:r>
              <a:rPr lang="en-GB" sz="1600" dirty="0">
                <a:solidFill>
                  <a:srgbClr val="1B193E"/>
                </a:solidFill>
              </a:rPr>
              <a:t>: Foster collaboration among different departments to ensure a holistic and integrated implementation approach</a:t>
            </a:r>
          </a:p>
          <a:p>
            <a:pPr marL="285750" indent="-285750" algn="just">
              <a:buFont typeface="Arial" panose="020B0604020202020204" pitchFamily="34" charset="0"/>
              <a:buChar char="•"/>
            </a:pPr>
            <a:endParaRPr lang="en-GB" sz="1600" dirty="0">
              <a:solidFill>
                <a:srgbClr val="1B193E"/>
              </a:solidFill>
            </a:endParaRPr>
          </a:p>
          <a:p>
            <a:pPr algn="just"/>
            <a:r>
              <a:rPr lang="en-GB" sz="1600" dirty="0">
                <a:solidFill>
                  <a:srgbClr val="1B193E"/>
                </a:solidFill>
              </a:rPr>
              <a:t>Consequently, implementation is accompanied by continuous monitoring and optimisation, as follows:</a:t>
            </a:r>
          </a:p>
          <a:p>
            <a:pPr algn="just"/>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Performance Metrics</a:t>
            </a:r>
            <a:r>
              <a:rPr lang="en-GB" sz="1600" dirty="0">
                <a:solidFill>
                  <a:srgbClr val="1B193E"/>
                </a:solidFill>
              </a:rPr>
              <a:t>: Establish KPIs to measure the success and impact of digital solutions on business objectives</a:t>
            </a:r>
          </a:p>
          <a:p>
            <a:pPr marL="285750" indent="-285750" algn="just">
              <a:buFont typeface="Arial" panose="020B0604020202020204" pitchFamily="34" charset="0"/>
              <a:buChar char="•"/>
            </a:pPr>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Feedback Mechanisms</a:t>
            </a:r>
            <a:r>
              <a:rPr lang="en-GB" sz="1600" dirty="0">
                <a:solidFill>
                  <a:srgbClr val="1B193E"/>
                </a:solidFill>
              </a:rPr>
              <a:t>: Implement feedback loops to gather insights from users and stakeholders, allowing for continuous improvement</a:t>
            </a:r>
          </a:p>
          <a:p>
            <a:pPr marL="285750" indent="-285750" algn="just">
              <a:buFont typeface="Arial" panose="020B0604020202020204" pitchFamily="34" charset="0"/>
              <a:buChar char="•"/>
            </a:pPr>
            <a:endParaRPr lang="en-GB" sz="800" dirty="0">
              <a:solidFill>
                <a:srgbClr val="1B193E"/>
              </a:solidFill>
            </a:endParaRPr>
          </a:p>
          <a:p>
            <a:pPr marL="285750" indent="-285750" algn="just">
              <a:buFont typeface="Arial" panose="020B0604020202020204" pitchFamily="34" charset="0"/>
              <a:buChar char="•"/>
            </a:pPr>
            <a:r>
              <a:rPr lang="en-GB" sz="1600" b="1" dirty="0">
                <a:solidFill>
                  <a:srgbClr val="1B193E"/>
                </a:solidFill>
              </a:rPr>
              <a:t>Scalability</a:t>
            </a:r>
            <a:r>
              <a:rPr lang="en-GB" sz="1600" dirty="0">
                <a:solidFill>
                  <a:srgbClr val="1B193E"/>
                </a:solidFill>
              </a:rPr>
              <a:t>: Plan for the scalability of digital solutions as business needs evolve, ensuring long-term relevance and growth</a:t>
            </a:r>
          </a:p>
        </p:txBody>
      </p:sp>
    </p:spTree>
    <p:extLst>
      <p:ext uri="{BB962C8B-B14F-4D97-AF65-F5344CB8AC3E}">
        <p14:creationId xmlns:p14="http://schemas.microsoft.com/office/powerpoint/2010/main" val="121568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3. Innovative Digital Solutions for Business Growth</a:t>
            </a:r>
          </a:p>
          <a:p>
            <a:r>
              <a:rPr lang="en-GB" sz="2200" dirty="0"/>
              <a:t>3.1 Effective Implementation Strategies (2)</a:t>
            </a:r>
          </a:p>
        </p:txBody>
      </p:sp>
      <p:grpSp>
        <p:nvGrpSpPr>
          <p:cNvPr id="27" name="Gruppo 26">
            <a:extLst>
              <a:ext uri="{FF2B5EF4-FFF2-40B4-BE49-F238E27FC236}">
                <a16:creationId xmlns:a16="http://schemas.microsoft.com/office/drawing/2014/main" id="{BCC89B00-E919-784A-07FC-410F67B574F5}"/>
              </a:ext>
            </a:extLst>
          </p:cNvPr>
          <p:cNvGrpSpPr/>
          <p:nvPr/>
        </p:nvGrpSpPr>
        <p:grpSpPr>
          <a:xfrm>
            <a:off x="471472" y="1489412"/>
            <a:ext cx="11249055" cy="4709042"/>
            <a:chOff x="471472" y="1489412"/>
            <a:chExt cx="11249055" cy="4709042"/>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2"/>
            </a:xfrm>
            <a:prstGeom prst="rect">
              <a:avLst/>
            </a:prstGeom>
            <a:noFill/>
          </p:spPr>
          <p:txBody>
            <a:bodyPr wrap="square" rtlCol="0">
              <a:spAutoFit/>
            </a:bodyPr>
            <a:lstStyle/>
            <a:p>
              <a:pPr algn="just"/>
              <a:r>
                <a:rPr lang="en-GB" dirty="0">
                  <a:solidFill>
                    <a:srgbClr val="1B193E"/>
                  </a:solidFill>
                  <a:latin typeface="Calibri" panose="020F0502020204030204" pitchFamily="34" charset="0"/>
                  <a:cs typeface="Calibri" panose="020F0502020204030204" pitchFamily="34" charset="0"/>
                </a:rPr>
                <a:t>Practical examples of implementation strategies for our innovative digital solutions (see unit 2 for reference):</a:t>
              </a:r>
            </a:p>
          </p:txBody>
        </p:sp>
        <p:sp>
          <p:nvSpPr>
            <p:cNvPr id="3" name="CasellaDiTesto 2">
              <a:extLst>
                <a:ext uri="{FF2B5EF4-FFF2-40B4-BE49-F238E27FC236}">
                  <a16:creationId xmlns:a16="http://schemas.microsoft.com/office/drawing/2014/main" id="{29183A6C-EA5C-1F07-7B63-010E518350A6}"/>
                </a:ext>
              </a:extLst>
            </p:cNvPr>
            <p:cNvSpPr txBox="1"/>
            <p:nvPr/>
          </p:nvSpPr>
          <p:spPr>
            <a:xfrm>
              <a:off x="471472" y="2028082"/>
              <a:ext cx="2692642" cy="3954929"/>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Cloud Computing</a:t>
              </a:r>
            </a:p>
            <a:p>
              <a:endParaRPr lang="en-GB" sz="700" dirty="0">
                <a:latin typeface="Calibri" panose="020F0502020204030204" pitchFamily="34" charset="0"/>
                <a:cs typeface="Calibri" panose="020F0502020204030204" pitchFamily="34" charset="0"/>
              </a:endParaRPr>
            </a:p>
            <a:p>
              <a:r>
                <a:rPr lang="en-GB" sz="1400" b="1" i="0" dirty="0">
                  <a:effectLst/>
                  <a:latin typeface="Calibri" panose="020F0502020204030204" pitchFamily="34" charset="0"/>
                  <a:cs typeface="Calibri" panose="020F0502020204030204" pitchFamily="34" charset="0"/>
                </a:rPr>
                <a:t>DCC:</a:t>
              </a:r>
              <a:r>
                <a:rPr lang="en-GB" sz="1400" b="0" i="0" dirty="0">
                  <a:effectLst/>
                  <a:latin typeface="Calibri" panose="020F0502020204030204" pitchFamily="34" charset="0"/>
                  <a:cs typeface="Calibri" panose="020F0502020204030204" pitchFamily="34" charset="0"/>
                </a:rPr>
                <a:t> Establish objectives like migrating data to the cloud, reducing on-premise infrastructure, and improving remote access to enhance overall business agility</a:t>
              </a:r>
            </a:p>
            <a:p>
              <a:endParaRPr lang="en-GB" sz="1400" b="0" i="0" dirty="0">
                <a:effectLst/>
                <a:latin typeface="Calibri" panose="020F0502020204030204" pitchFamily="34" charset="0"/>
                <a:cs typeface="Calibri" panose="020F0502020204030204" pitchFamily="34" charset="0"/>
              </a:endParaRPr>
            </a:p>
            <a:p>
              <a:r>
                <a:rPr lang="en-GB" sz="1400" b="1" i="0" dirty="0">
                  <a:effectLst/>
                  <a:latin typeface="Calibri" panose="020F0502020204030204" pitchFamily="34" charset="0"/>
                  <a:cs typeface="Calibri" panose="020F0502020204030204" pitchFamily="34" charset="0"/>
                </a:rPr>
                <a:t>PS:</a:t>
              </a:r>
              <a:r>
                <a:rPr lang="en-GB" sz="1400" b="0" i="0" dirty="0">
                  <a:effectLst/>
                  <a:latin typeface="Calibri" panose="020F0502020204030204" pitchFamily="34" charset="0"/>
                  <a:cs typeface="Calibri" panose="020F0502020204030204" pitchFamily="34" charset="0"/>
                </a:rPr>
                <a:t> Start with non-critical applications, ensuring a smooth transition before moving essential systems to the cloud</a:t>
              </a:r>
            </a:p>
            <a:p>
              <a:endParaRPr lang="en-GB" sz="1400" b="0" i="0" dirty="0">
                <a:effectLst/>
                <a:latin typeface="Calibri" panose="020F0502020204030204" pitchFamily="34" charset="0"/>
                <a:cs typeface="Calibri" panose="020F0502020204030204" pitchFamily="34" charset="0"/>
              </a:endParaRPr>
            </a:p>
            <a:p>
              <a:r>
                <a:rPr lang="en-GB" sz="1400" b="1" i="0" dirty="0">
                  <a:effectLst/>
                  <a:latin typeface="Calibri" panose="020F0502020204030204" pitchFamily="34" charset="0"/>
                  <a:cs typeface="Calibri" panose="020F0502020204030204" pitchFamily="34" charset="0"/>
                </a:rPr>
                <a:t>CC:</a:t>
              </a:r>
              <a:r>
                <a:rPr lang="en-GB" sz="1400" b="0" i="0" dirty="0">
                  <a:effectLst/>
                  <a:latin typeface="Calibri" panose="020F0502020204030204" pitchFamily="34" charset="0"/>
                  <a:cs typeface="Calibri" panose="020F0502020204030204" pitchFamily="34" charset="0"/>
                </a:rPr>
                <a:t> Engage IT, finance, and operations teams to align cloud adoption with organisational goals and financial considerations</a:t>
              </a:r>
            </a:p>
          </p:txBody>
        </p:sp>
        <p:sp>
          <p:nvSpPr>
            <p:cNvPr id="4" name="CasellaDiTesto 3">
              <a:extLst>
                <a:ext uri="{FF2B5EF4-FFF2-40B4-BE49-F238E27FC236}">
                  <a16:creationId xmlns:a16="http://schemas.microsoft.com/office/drawing/2014/main" id="{49A0715F-6B10-3347-0037-867C41315DE2}"/>
                </a:ext>
              </a:extLst>
            </p:cNvPr>
            <p:cNvSpPr txBox="1"/>
            <p:nvPr/>
          </p:nvSpPr>
          <p:spPr>
            <a:xfrm>
              <a:off x="3323610" y="2028082"/>
              <a:ext cx="2692642" cy="3954929"/>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(Data) Analytics</a:t>
              </a:r>
            </a:p>
            <a:p>
              <a:endParaRPr lang="en-GB" sz="700" dirty="0">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DCC:</a:t>
              </a:r>
              <a:r>
                <a:rPr lang="en-GB" sz="1400" b="0" i="0" dirty="0">
                  <a:effectLst/>
                  <a:latin typeface="Calibri" panose="020F0502020204030204" pitchFamily="34" charset="0"/>
                  <a:cs typeface="Calibri" panose="020F0502020204030204" pitchFamily="34" charset="0"/>
                </a:rPr>
                <a:t> Set objectives such as leveraging data analytics to enhance decision-making, optimize processes, and gain a competitive advantage</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PS:</a:t>
              </a:r>
              <a:r>
                <a:rPr lang="en-GB" sz="1400" b="0" i="0" dirty="0">
                  <a:effectLst/>
                  <a:latin typeface="Calibri" panose="020F0502020204030204" pitchFamily="34" charset="0"/>
                  <a:cs typeface="Calibri" panose="020F0502020204030204" pitchFamily="34" charset="0"/>
                </a:rPr>
                <a:t> Initiate with descriptive analytics to understand historical data before advancing to predictive and prescriptive analytics</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CC:</a:t>
              </a:r>
              <a:r>
                <a:rPr lang="en-GB" sz="1400" b="0" i="0" dirty="0">
                  <a:effectLst/>
                  <a:latin typeface="Calibri" panose="020F0502020204030204" pitchFamily="34" charset="0"/>
                  <a:cs typeface="Calibri" panose="020F0502020204030204" pitchFamily="34" charset="0"/>
                </a:rPr>
                <a:t> Collaborate with marketing, operations, and IT teams to ensure data analytics aligns with specific departmental needs</a:t>
              </a:r>
            </a:p>
          </p:txBody>
        </p:sp>
        <p:sp>
          <p:nvSpPr>
            <p:cNvPr id="6" name="CasellaDiTesto 5">
              <a:extLst>
                <a:ext uri="{FF2B5EF4-FFF2-40B4-BE49-F238E27FC236}">
                  <a16:creationId xmlns:a16="http://schemas.microsoft.com/office/drawing/2014/main" id="{04336772-ACAE-EF1F-F153-C4F8A2F81E2E}"/>
                </a:ext>
              </a:extLst>
            </p:cNvPr>
            <p:cNvSpPr txBox="1"/>
            <p:nvPr/>
          </p:nvSpPr>
          <p:spPr>
            <a:xfrm>
              <a:off x="6175748" y="2028082"/>
              <a:ext cx="2692641" cy="3954929"/>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Automation</a:t>
              </a:r>
            </a:p>
            <a:p>
              <a:endParaRPr lang="en-GB" sz="700" dirty="0">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DCC:</a:t>
              </a:r>
              <a:r>
                <a:rPr lang="en-GB" sz="1400" b="0" i="0" dirty="0">
                  <a:effectLst/>
                  <a:latin typeface="Calibri" panose="020F0502020204030204" pitchFamily="34" charset="0"/>
                  <a:cs typeface="Calibri" panose="020F0502020204030204" pitchFamily="34" charset="0"/>
                </a:rPr>
                <a:t> Clearly state the objectives of automation, whether to increase operational efficiency, reduce errors, or free up human resources for strategic tasks</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PS:</a:t>
              </a:r>
              <a:r>
                <a:rPr lang="en-GB" sz="1400" b="0" i="0" dirty="0">
                  <a:effectLst/>
                  <a:latin typeface="Calibri" panose="020F0502020204030204" pitchFamily="34" charset="0"/>
                  <a:cs typeface="Calibri" panose="020F0502020204030204" pitchFamily="34" charset="0"/>
                </a:rPr>
                <a:t> Begin with automating repetitive tasks like data entry before progressing to more complex processes like workflow automation</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CC:</a:t>
              </a:r>
              <a:r>
                <a:rPr lang="en-GB" sz="1400" b="0" i="0" dirty="0">
                  <a:effectLst/>
                  <a:latin typeface="Calibri" panose="020F0502020204030204" pitchFamily="34" charset="0"/>
                  <a:cs typeface="Calibri" panose="020F0502020204030204" pitchFamily="34" charset="0"/>
                </a:rPr>
                <a:t> Engage HR, operations, and IT teams to identify areas for automation and ensure alignment with overall business goals</a:t>
              </a:r>
            </a:p>
          </p:txBody>
        </p:sp>
        <p:sp>
          <p:nvSpPr>
            <p:cNvPr id="7" name="CasellaDiTesto 6">
              <a:extLst>
                <a:ext uri="{FF2B5EF4-FFF2-40B4-BE49-F238E27FC236}">
                  <a16:creationId xmlns:a16="http://schemas.microsoft.com/office/drawing/2014/main" id="{DFBCC872-691E-00C8-09BB-F89C46C15677}"/>
                </a:ext>
              </a:extLst>
            </p:cNvPr>
            <p:cNvSpPr txBox="1"/>
            <p:nvPr/>
          </p:nvSpPr>
          <p:spPr>
            <a:xfrm>
              <a:off x="9027886" y="2028082"/>
              <a:ext cx="2692641" cy="4170372"/>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Artificial Intelligence</a:t>
              </a:r>
            </a:p>
            <a:p>
              <a:endParaRPr lang="en-GB" sz="700" dirty="0">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DCC:</a:t>
              </a:r>
              <a:r>
                <a:rPr lang="en-GB" sz="1400" b="0" i="0" dirty="0">
                  <a:effectLst/>
                  <a:latin typeface="Calibri" panose="020F0502020204030204" pitchFamily="34" charset="0"/>
                  <a:cs typeface="Calibri" panose="020F0502020204030204" pitchFamily="34" charset="0"/>
                </a:rPr>
                <a:t> Outline objectives such as using AI for predictive analytics, implementing chatbots for customer interactions, and personalizing marketing efforts</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PS:</a:t>
              </a:r>
              <a:r>
                <a:rPr lang="en-GB" sz="1400" b="0" i="0" dirty="0">
                  <a:effectLst/>
                  <a:latin typeface="Calibri" panose="020F0502020204030204" pitchFamily="34" charset="0"/>
                  <a:cs typeface="Calibri" panose="020F0502020204030204" pitchFamily="34" charset="0"/>
                </a:rPr>
                <a:t> Start with a focused AI application, like implementing a chatbot for customer support, before expanding to more complex AI solutions</a:t>
              </a:r>
            </a:p>
            <a:p>
              <a:pPr algn="l"/>
              <a:endParaRPr lang="en-GB" sz="1400" b="0" i="0" dirty="0">
                <a:effectLst/>
                <a:latin typeface="Calibri" panose="020F0502020204030204" pitchFamily="34" charset="0"/>
                <a:cs typeface="Calibri" panose="020F0502020204030204" pitchFamily="34" charset="0"/>
              </a:endParaRPr>
            </a:p>
            <a:p>
              <a:pPr algn="l"/>
              <a:r>
                <a:rPr lang="en-GB" sz="1400" b="1" i="0" dirty="0">
                  <a:effectLst/>
                  <a:latin typeface="Calibri" panose="020F0502020204030204" pitchFamily="34" charset="0"/>
                  <a:cs typeface="Calibri" panose="020F0502020204030204" pitchFamily="34" charset="0"/>
                </a:rPr>
                <a:t>CC:</a:t>
              </a:r>
              <a:r>
                <a:rPr lang="en-GB" sz="1400" b="0" i="0" dirty="0">
                  <a:effectLst/>
                  <a:latin typeface="Calibri" panose="020F0502020204030204" pitchFamily="34" charset="0"/>
                  <a:cs typeface="Calibri" panose="020F0502020204030204" pitchFamily="34" charset="0"/>
                </a:rPr>
                <a:t> Collaborate with IT, marketing, and customer support teams to integrate AI seamlessly and address the needs of each department</a:t>
              </a:r>
            </a:p>
          </p:txBody>
        </p:sp>
        <p:cxnSp>
          <p:nvCxnSpPr>
            <p:cNvPr id="8" name="Connettore 1 7">
              <a:extLst>
                <a:ext uri="{FF2B5EF4-FFF2-40B4-BE49-F238E27FC236}">
                  <a16:creationId xmlns:a16="http://schemas.microsoft.com/office/drawing/2014/main" id="{684D68BE-BE70-5484-A29E-AE88EE3D3116}"/>
                </a:ext>
              </a:extLst>
            </p:cNvPr>
            <p:cNvCxnSpPr>
              <a:cxnSpLocks/>
            </p:cNvCxnSpPr>
            <p:nvPr/>
          </p:nvCxnSpPr>
          <p:spPr>
            <a:xfrm>
              <a:off x="3209359" y="2089438"/>
              <a:ext cx="0"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F34A7D89-DF5E-31AA-561B-D9BC8FD509D2}"/>
                </a:ext>
              </a:extLst>
            </p:cNvPr>
            <p:cNvCxnSpPr>
              <a:cxnSpLocks/>
            </p:cNvCxnSpPr>
            <p:nvPr/>
          </p:nvCxnSpPr>
          <p:spPr>
            <a:xfrm>
              <a:off x="6061176" y="2089438"/>
              <a:ext cx="2559"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C1FDF06B-093B-9192-4D24-32999B6B6F33}"/>
                </a:ext>
              </a:extLst>
            </p:cNvPr>
            <p:cNvCxnSpPr>
              <a:cxnSpLocks/>
            </p:cNvCxnSpPr>
            <p:nvPr/>
          </p:nvCxnSpPr>
          <p:spPr>
            <a:xfrm>
              <a:off x="8904513" y="2089438"/>
              <a:ext cx="37944" cy="389357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888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3. Innovative Digital Solutions for Business Growth</a:t>
            </a:r>
          </a:p>
          <a:p>
            <a:r>
              <a:rPr lang="en-GB" sz="2200" dirty="0"/>
              <a:t>3.2 Challenges and Best Practices for Integration in Business Operations (1)</a:t>
            </a:r>
          </a:p>
        </p:txBody>
      </p:sp>
      <p:grpSp>
        <p:nvGrpSpPr>
          <p:cNvPr id="27" name="Gruppo 26">
            <a:extLst>
              <a:ext uri="{FF2B5EF4-FFF2-40B4-BE49-F238E27FC236}">
                <a16:creationId xmlns:a16="http://schemas.microsoft.com/office/drawing/2014/main" id="{00933B58-6D70-D586-33C4-B17066EEB8CC}"/>
              </a:ext>
            </a:extLst>
          </p:cNvPr>
          <p:cNvGrpSpPr/>
          <p:nvPr/>
        </p:nvGrpSpPr>
        <p:grpSpPr>
          <a:xfrm>
            <a:off x="471472" y="1489412"/>
            <a:ext cx="11249055" cy="4515199"/>
            <a:chOff x="471472" y="1489412"/>
            <a:chExt cx="11249055" cy="4515199"/>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2" y="1489412"/>
              <a:ext cx="11249055" cy="4515199"/>
              <a:chOff x="471472" y="1489412"/>
              <a:chExt cx="11249055" cy="4515199"/>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46331"/>
              </a:xfrm>
              <a:prstGeom prst="rect">
                <a:avLst/>
              </a:prstGeom>
              <a:noFill/>
            </p:spPr>
            <p:txBody>
              <a:bodyPr wrap="square" rtlCol="0">
                <a:spAutoFit/>
              </a:bodyPr>
              <a:lstStyle/>
              <a:p>
                <a:pPr algn="just"/>
                <a:r>
                  <a:rPr lang="en-GB" dirty="0">
                    <a:solidFill>
                      <a:srgbClr val="1B193E"/>
                    </a:solidFill>
                  </a:rPr>
                  <a:t>Embarking in effective integration in operations for business growth comes with its set of challenges. Here are some challenges in implementing innovative digital solutions – with related best practices to overcome them:</a:t>
                </a:r>
                <a:endParaRPr lang="en-GB" sz="900" dirty="0">
                  <a:solidFill>
                    <a:srgbClr val="1B193E"/>
                  </a:solidFill>
                </a:endParaRP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471472" y="2311292"/>
                <a:ext cx="2692642" cy="3416320"/>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Resistance to Change: </a:t>
                </a:r>
                <a:r>
                  <a:rPr lang="en-GB" dirty="0">
                    <a:solidFill>
                      <a:srgbClr val="1B193E"/>
                    </a:solidFill>
                  </a:rPr>
                  <a:t>Overcoming reluctance among employees to embrace new technologies and workflows</a:t>
                </a:r>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endParaRPr lang="en-GB" b="1" dirty="0">
                  <a:solidFill>
                    <a:srgbClr val="1B193E"/>
                  </a:solidFill>
                  <a:latin typeface="Calibri" panose="020F0502020204030204" pitchFamily="34" charset="0"/>
                  <a:cs typeface="Calibri" panose="020F0502020204030204" pitchFamily="34" charset="0"/>
                </a:endParaRPr>
              </a:p>
              <a:p>
                <a:r>
                  <a:rPr lang="en-GB" b="1" dirty="0">
                    <a:solidFill>
                      <a:srgbClr val="1B193E"/>
                    </a:solidFill>
                    <a:latin typeface="Calibri" panose="020F0502020204030204" pitchFamily="34" charset="0"/>
                    <a:cs typeface="Calibri" panose="020F0502020204030204" pitchFamily="34" charset="0"/>
                  </a:rPr>
                  <a:t>Change-Ready Culture</a:t>
                </a:r>
                <a:r>
                  <a:rPr lang="en-GB" dirty="0">
                    <a:solidFill>
                      <a:srgbClr val="1B193E"/>
                    </a:solidFill>
                    <a:latin typeface="Calibri" panose="020F0502020204030204" pitchFamily="34" charset="0"/>
                    <a:cs typeface="Calibri" panose="020F0502020204030204" pitchFamily="34" charset="0"/>
                  </a:rPr>
                  <a:t>: Communicate the benefits to instil enthusiasm and reduce resistance</a:t>
                </a:r>
                <a:endParaRPr lang="en-GB" dirty="0">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3323610" y="2311292"/>
                <a:ext cx="2692642" cy="3693319"/>
              </a:xfrm>
              <a:prstGeom prst="rect">
                <a:avLst/>
              </a:prstGeom>
              <a:noFill/>
            </p:spPr>
            <p:txBody>
              <a:bodyPr wrap="square" rtlCol="0">
                <a:spAutoFit/>
              </a:bodyPr>
              <a:lstStyle/>
              <a:p>
                <a:r>
                  <a:rPr lang="en-GB" b="1" dirty="0">
                    <a:solidFill>
                      <a:srgbClr val="1B193E"/>
                    </a:solidFill>
                  </a:rPr>
                  <a:t>Integration Complexity</a:t>
                </a:r>
                <a:r>
                  <a:rPr lang="en-GB" dirty="0">
                    <a:solidFill>
                      <a:srgbClr val="1B193E"/>
                    </a:solidFill>
                  </a:rPr>
                  <a:t>: Managing the integration of multiple digital solutions without disrupting existing operations</a:t>
                </a:r>
              </a:p>
              <a:p>
                <a:endParaRPr lang="en-GB" dirty="0">
                  <a:solidFill>
                    <a:srgbClr val="1B193E"/>
                  </a:solidFill>
                </a:endParaRPr>
              </a:p>
              <a:p>
                <a:endParaRPr lang="en-GB" dirty="0">
                  <a:solidFill>
                    <a:srgbClr val="1B193E"/>
                  </a:solidFill>
                </a:endParaRPr>
              </a:p>
              <a:p>
                <a:r>
                  <a:rPr lang="en-GB" b="1" dirty="0">
                    <a:solidFill>
                      <a:srgbClr val="1B193E"/>
                    </a:solidFill>
                  </a:rPr>
                  <a:t>Comprehensive Integration Strategy</a:t>
                </a:r>
                <a:r>
                  <a:rPr lang="en-GB" dirty="0">
                    <a:solidFill>
                      <a:srgbClr val="1B193E"/>
                    </a:solidFill>
                  </a:rPr>
                  <a:t>: Conduct an assessment of existing systems to streamline the process</a:t>
                </a:r>
              </a:p>
            </p:txBody>
          </p:sp>
          <p:sp>
            <p:nvSpPr>
              <p:cNvPr id="6" name="CasellaDiTesto 5">
                <a:extLst>
                  <a:ext uri="{FF2B5EF4-FFF2-40B4-BE49-F238E27FC236}">
                    <a16:creationId xmlns:a16="http://schemas.microsoft.com/office/drawing/2014/main" id="{6E6F11F4-1078-1C8A-EC87-2037A0416132}"/>
                  </a:ext>
                </a:extLst>
              </p:cNvPr>
              <p:cNvSpPr txBox="1"/>
              <p:nvPr/>
            </p:nvSpPr>
            <p:spPr>
              <a:xfrm>
                <a:off x="6175748" y="2311292"/>
                <a:ext cx="2692641" cy="3693319"/>
              </a:xfrm>
              <a:prstGeom prst="rect">
                <a:avLst/>
              </a:prstGeom>
              <a:noFill/>
            </p:spPr>
            <p:txBody>
              <a:bodyPr wrap="square" rtlCol="0">
                <a:spAutoFit/>
              </a:bodyPr>
              <a:lstStyle/>
              <a:p>
                <a:r>
                  <a:rPr lang="en-GB" b="1" dirty="0">
                    <a:solidFill>
                      <a:srgbClr val="1B193E"/>
                    </a:solidFill>
                  </a:rPr>
                  <a:t>Data Security Concerns</a:t>
                </a:r>
                <a:r>
                  <a:rPr lang="en-GB" dirty="0">
                    <a:solidFill>
                      <a:srgbClr val="1B193E"/>
                    </a:solidFill>
                  </a:rPr>
                  <a:t>: Addressing apprehensions related to the security and privacy of data</a:t>
                </a:r>
              </a:p>
              <a:p>
                <a:endParaRPr lang="en-GB" dirty="0">
                  <a:solidFill>
                    <a:srgbClr val="1B193E"/>
                  </a:solidFill>
                </a:endParaRPr>
              </a:p>
              <a:p>
                <a:endParaRPr lang="en-GB" dirty="0">
                  <a:solidFill>
                    <a:srgbClr val="1B193E"/>
                  </a:solidFill>
                </a:endParaRPr>
              </a:p>
              <a:p>
                <a:endParaRPr lang="en-GB" dirty="0">
                  <a:solidFill>
                    <a:srgbClr val="1B193E"/>
                  </a:solidFill>
                </a:endParaRPr>
              </a:p>
              <a:p>
                <a:endParaRPr lang="en-GB" dirty="0">
                  <a:solidFill>
                    <a:srgbClr val="1B193E"/>
                  </a:solidFill>
                </a:endParaRPr>
              </a:p>
              <a:p>
                <a:r>
                  <a:rPr lang="en-GB" b="1" dirty="0">
                    <a:solidFill>
                      <a:srgbClr val="1B193E"/>
                    </a:solidFill>
                  </a:rPr>
                  <a:t>Data Security</a:t>
                </a:r>
                <a:r>
                  <a:rPr lang="en-GB" dirty="0">
                    <a:solidFill>
                      <a:srgbClr val="1B193E"/>
                    </a:solidFill>
                  </a:rPr>
                  <a:t>: Ensure compliance with data protection regulations and standards and implement cybersecurity measures</a:t>
                </a:r>
              </a:p>
            </p:txBody>
          </p:sp>
          <p:sp>
            <p:nvSpPr>
              <p:cNvPr id="7" name="CasellaDiTesto 6">
                <a:extLst>
                  <a:ext uri="{FF2B5EF4-FFF2-40B4-BE49-F238E27FC236}">
                    <a16:creationId xmlns:a16="http://schemas.microsoft.com/office/drawing/2014/main" id="{1719BD32-EBB4-C4BC-876C-313DADA8C0FE}"/>
                  </a:ext>
                </a:extLst>
              </p:cNvPr>
              <p:cNvSpPr txBox="1"/>
              <p:nvPr/>
            </p:nvSpPr>
            <p:spPr>
              <a:xfrm>
                <a:off x="9027886" y="2311292"/>
                <a:ext cx="2692641" cy="3416320"/>
              </a:xfrm>
              <a:prstGeom prst="rect">
                <a:avLst/>
              </a:prstGeom>
              <a:noFill/>
            </p:spPr>
            <p:txBody>
              <a:bodyPr wrap="square" rtlCol="0">
                <a:spAutoFit/>
              </a:bodyPr>
              <a:lstStyle/>
              <a:p>
                <a:r>
                  <a:rPr lang="en-GB" b="1" dirty="0">
                    <a:solidFill>
                      <a:srgbClr val="1B193E"/>
                    </a:solidFill>
                  </a:rPr>
                  <a:t>Skill Gaps</a:t>
                </a:r>
                <a:r>
                  <a:rPr lang="en-GB" dirty="0">
                    <a:solidFill>
                      <a:srgbClr val="1B193E"/>
                    </a:solidFill>
                  </a:rPr>
                  <a:t>:</a:t>
                </a:r>
              </a:p>
              <a:p>
                <a:r>
                  <a:rPr lang="en-GB" dirty="0">
                    <a:solidFill>
                      <a:srgbClr val="1B193E"/>
                    </a:solidFill>
                  </a:rPr>
                  <a:t>Bridging the gap in skills required for effectively using and maintaining digital solutions</a:t>
                </a:r>
              </a:p>
              <a:p>
                <a:endParaRPr lang="en-GB" dirty="0">
                  <a:solidFill>
                    <a:srgbClr val="1B193E"/>
                  </a:solidFill>
                </a:endParaRPr>
              </a:p>
              <a:p>
                <a:endParaRPr lang="en-GB" dirty="0">
                  <a:solidFill>
                    <a:srgbClr val="1B193E"/>
                  </a:solidFill>
                </a:endParaRPr>
              </a:p>
              <a:p>
                <a:endParaRPr lang="en-GB" dirty="0">
                  <a:solidFill>
                    <a:srgbClr val="1B193E"/>
                  </a:solidFill>
                </a:endParaRPr>
              </a:p>
              <a:p>
                <a:r>
                  <a:rPr lang="en-GB" b="1" dirty="0">
                    <a:solidFill>
                      <a:srgbClr val="1B193E"/>
                    </a:solidFill>
                  </a:rPr>
                  <a:t>Continuous Learning</a:t>
                </a:r>
                <a:r>
                  <a:rPr lang="en-GB" dirty="0">
                    <a:solidFill>
                      <a:srgbClr val="1B193E"/>
                    </a:solidFill>
                  </a:rPr>
                  <a:t>: Provide ongoing training to empower staff with new skills and knowledge</a:t>
                </a:r>
              </a:p>
            </p:txBody>
          </p:sp>
          <p:sp>
            <p:nvSpPr>
              <p:cNvPr id="8" name="Freccia destra 7">
                <a:extLst>
                  <a:ext uri="{FF2B5EF4-FFF2-40B4-BE49-F238E27FC236}">
                    <a16:creationId xmlns:a16="http://schemas.microsoft.com/office/drawing/2014/main" id="{49F83499-B71D-C126-C234-CFFA8AB9221A}"/>
                  </a:ext>
                </a:extLst>
              </p:cNvPr>
              <p:cNvSpPr/>
              <p:nvPr/>
            </p:nvSpPr>
            <p:spPr>
              <a:xfrm rot="5400000">
                <a:off x="4460670"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ccia destra 8">
                <a:extLst>
                  <a:ext uri="{FF2B5EF4-FFF2-40B4-BE49-F238E27FC236}">
                    <a16:creationId xmlns:a16="http://schemas.microsoft.com/office/drawing/2014/main" id="{B161C5BB-4143-BCA1-E0CD-B85E0D34B6EF}"/>
                  </a:ext>
                </a:extLst>
              </p:cNvPr>
              <p:cNvSpPr/>
              <p:nvPr/>
            </p:nvSpPr>
            <p:spPr>
              <a:xfrm rot="5400000">
                <a:off x="7312808"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ccia destra 9">
                <a:extLst>
                  <a:ext uri="{FF2B5EF4-FFF2-40B4-BE49-F238E27FC236}">
                    <a16:creationId xmlns:a16="http://schemas.microsoft.com/office/drawing/2014/main" id="{ECF26E8D-C8B3-37CC-47F8-DAE1B1E765A4}"/>
                  </a:ext>
                </a:extLst>
              </p:cNvPr>
              <p:cNvSpPr/>
              <p:nvPr/>
            </p:nvSpPr>
            <p:spPr>
              <a:xfrm rot="5400000">
                <a:off x="10164946"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ccia destra 10">
                <a:extLst>
                  <a:ext uri="{FF2B5EF4-FFF2-40B4-BE49-F238E27FC236}">
                    <a16:creationId xmlns:a16="http://schemas.microsoft.com/office/drawing/2014/main" id="{939528F5-7E78-4F2D-7009-8E5E1668DC88}"/>
                  </a:ext>
                </a:extLst>
              </p:cNvPr>
              <p:cNvSpPr/>
              <p:nvPr/>
            </p:nvSpPr>
            <p:spPr>
              <a:xfrm rot="5400000">
                <a:off x="1608533" y="4209618"/>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3209359"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a:extLst>
                <a:ext uri="{FF2B5EF4-FFF2-40B4-BE49-F238E27FC236}">
                  <a16:creationId xmlns:a16="http://schemas.microsoft.com/office/drawing/2014/main" id="{053020DE-77E9-3389-C176-840851CDE7DC}"/>
                </a:ext>
              </a:extLst>
            </p:cNvPr>
            <p:cNvCxnSpPr>
              <a:cxnSpLocks/>
            </p:cNvCxnSpPr>
            <p:nvPr/>
          </p:nvCxnSpPr>
          <p:spPr>
            <a:xfrm>
              <a:off x="6063735"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1809C92C-69F5-3F79-E8DD-DA3D5B05EF9A}"/>
                </a:ext>
              </a:extLst>
            </p:cNvPr>
            <p:cNvCxnSpPr>
              <a:cxnSpLocks/>
            </p:cNvCxnSpPr>
            <p:nvPr/>
          </p:nvCxnSpPr>
          <p:spPr>
            <a:xfrm>
              <a:off x="8942457" y="2311292"/>
              <a:ext cx="0" cy="367171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6093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a:t>Index</a:t>
            </a:r>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4" y="1648438"/>
            <a:ext cx="11107012" cy="4051603"/>
            <a:chOff x="542494" y="1648438"/>
            <a:chExt cx="11107012" cy="4051603"/>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dirty="0"/>
                <a:t>Unit 1. Embracing Innovation for Digital Transformation</a:t>
              </a:r>
            </a:p>
            <a:p>
              <a:pPr>
                <a:lnSpc>
                  <a:spcPct val="100000"/>
                </a:lnSpc>
                <a:spcBef>
                  <a:spcPts val="0"/>
                </a:spcBef>
              </a:pPr>
              <a:r>
                <a:rPr lang="en-GB" sz="1600" dirty="0"/>
                <a:t>1.1 Introduction to Digital Transformation in MSMEs</a:t>
              </a:r>
            </a:p>
            <a:p>
              <a:pPr>
                <a:lnSpc>
                  <a:spcPct val="100000"/>
                </a:lnSpc>
                <a:spcBef>
                  <a:spcPts val="0"/>
                </a:spcBef>
              </a:pPr>
              <a:r>
                <a:rPr lang="en-GB" sz="1600" dirty="0"/>
                <a:t>1.2 Building a Culture of Innovation</a:t>
              </a:r>
            </a:p>
            <a:p>
              <a:pPr>
                <a:lnSpc>
                  <a:spcPct val="100000"/>
                </a:lnSpc>
                <a:spcBef>
                  <a:spcPts val="0"/>
                </a:spcBef>
              </a:pPr>
              <a:r>
                <a:rPr lang="en-GB" sz="1600" dirty="0"/>
                <a:t>1.3 Adapting to Disruptive Technologies</a:t>
              </a:r>
            </a:p>
            <a:p>
              <a:pPr>
                <a:lnSpc>
                  <a:spcPct val="100000"/>
                </a:lnSpc>
                <a:spcBef>
                  <a:spcPts val="0"/>
                </a:spcBef>
              </a:pPr>
              <a:r>
                <a:rPr lang="en-GB" sz="1600" dirty="0"/>
                <a:t>1.4 Change Management for Digital Resilience</a:t>
              </a:r>
            </a:p>
            <a:p>
              <a:endParaRPr lang="en-GB" sz="2400" b="1" dirty="0"/>
            </a:p>
          </p:txBody>
        </p:sp>
        <p:sp>
          <p:nvSpPr>
            <p:cNvPr id="4" name="Elipse 12">
              <a:extLst>
                <a:ext uri="{FF2B5EF4-FFF2-40B4-BE49-F238E27FC236}">
                  <a16:creationId xmlns:a16="http://schemas.microsoft.com/office/drawing/2014/main" id="{D567723A-DDBB-DCB9-EFCF-2253A54A5A36}"/>
                </a:ext>
              </a:extLst>
            </p:cNvPr>
            <p:cNvSpPr/>
            <p:nvPr/>
          </p:nvSpPr>
          <p:spPr>
            <a:xfrm>
              <a:off x="542494" y="322700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14919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2. Harnessing the Power of Innovative Digital Solutions</a:t>
              </a:r>
            </a:p>
            <a:p>
              <a:pPr>
                <a:lnSpc>
                  <a:spcPct val="100000"/>
                </a:lnSpc>
                <a:spcBef>
                  <a:spcPts val="0"/>
                </a:spcBef>
              </a:pPr>
              <a:r>
                <a:rPr lang="en-GB" sz="1600" dirty="0"/>
                <a:t>2.1 Overview of Innovative Digital Solutions</a:t>
              </a:r>
            </a:p>
            <a:p>
              <a:pPr>
                <a:lnSpc>
                  <a:spcPct val="100000"/>
                </a:lnSpc>
                <a:spcBef>
                  <a:spcPts val="0"/>
                </a:spcBef>
              </a:pPr>
              <a:r>
                <a:rPr lang="en-GB" sz="1600" dirty="0"/>
                <a:t>2.2 Cloud Computing for MSMEs</a:t>
              </a:r>
            </a:p>
            <a:p>
              <a:pPr>
                <a:lnSpc>
                  <a:spcPct val="100000"/>
                </a:lnSpc>
                <a:spcBef>
                  <a:spcPts val="0"/>
                </a:spcBef>
              </a:pPr>
              <a:r>
                <a:rPr lang="en-GB" sz="1600" dirty="0"/>
                <a:t>2.3 Data Analytics and Informed Decision-Making</a:t>
              </a:r>
            </a:p>
            <a:p>
              <a:pPr>
                <a:lnSpc>
                  <a:spcPct val="100000"/>
                </a:lnSpc>
                <a:spcBef>
                  <a:spcPts val="0"/>
                </a:spcBef>
              </a:pPr>
              <a:r>
                <a:rPr lang="en-GB" sz="1600" dirty="0"/>
                <a:t>2.4 Automation for Tasks Efficiency</a:t>
              </a:r>
            </a:p>
            <a:p>
              <a:pPr>
                <a:lnSpc>
                  <a:spcPct val="100000"/>
                </a:lnSpc>
                <a:spcBef>
                  <a:spcPts val="0"/>
                </a:spcBef>
              </a:pPr>
              <a:r>
                <a:rPr lang="en-GB" sz="1600" dirty="0"/>
                <a:t>2.5 AI for Business Optimisation</a:t>
              </a:r>
            </a:p>
            <a:p>
              <a:endParaRPr lang="en-GB" sz="2400" b="1" dirty="0"/>
            </a:p>
          </p:txBody>
        </p:sp>
        <p:sp>
          <p:nvSpPr>
            <p:cNvPr id="9" name="Elipse 12">
              <a:extLst>
                <a:ext uri="{FF2B5EF4-FFF2-40B4-BE49-F238E27FC236}">
                  <a16:creationId xmlns:a16="http://schemas.microsoft.com/office/drawing/2014/main" id="{7A4C08CF-D9C6-6147-9029-E7995CA4B7C4}"/>
                </a:ext>
              </a:extLst>
            </p:cNvPr>
            <p:cNvSpPr/>
            <p:nvPr/>
          </p:nvSpPr>
          <p:spPr>
            <a:xfrm>
              <a:off x="542494" y="495332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87551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3. Implementing Innovative Digital Solutions for Business Growth</a:t>
              </a:r>
            </a:p>
            <a:p>
              <a:pPr>
                <a:lnSpc>
                  <a:spcPct val="100000"/>
                </a:lnSpc>
                <a:spcBef>
                  <a:spcPts val="0"/>
                </a:spcBef>
              </a:pPr>
              <a:r>
                <a:rPr lang="en-GB" sz="1600" dirty="0"/>
                <a:t>3.1 Effective Implementing Strategies</a:t>
              </a:r>
            </a:p>
            <a:p>
              <a:pPr>
                <a:lnSpc>
                  <a:spcPct val="100000"/>
                </a:lnSpc>
                <a:spcBef>
                  <a:spcPts val="0"/>
                </a:spcBef>
              </a:pPr>
              <a:r>
                <a:rPr lang="en-GB" sz="1600" dirty="0"/>
                <a:t>3.2 Challenges and Best Practices for Integration in Business Operations</a:t>
              </a:r>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3. Innovative Digital Solutions for Business Growth</a:t>
            </a:r>
          </a:p>
          <a:p>
            <a:r>
              <a:rPr lang="en-GB" sz="2200" dirty="0"/>
              <a:t>3.2 Challenges and Best Practices for Integration in Business Operations (2)</a:t>
            </a:r>
          </a:p>
        </p:txBody>
      </p:sp>
      <p:grpSp>
        <p:nvGrpSpPr>
          <p:cNvPr id="19" name="Gruppo 18">
            <a:extLst>
              <a:ext uri="{FF2B5EF4-FFF2-40B4-BE49-F238E27FC236}">
                <a16:creationId xmlns:a16="http://schemas.microsoft.com/office/drawing/2014/main" id="{C0F2221E-E48C-D369-3125-29A35445DA98}"/>
              </a:ext>
            </a:extLst>
          </p:cNvPr>
          <p:cNvGrpSpPr/>
          <p:nvPr/>
        </p:nvGrpSpPr>
        <p:grpSpPr>
          <a:xfrm>
            <a:off x="471471" y="1489412"/>
            <a:ext cx="11249056" cy="4811933"/>
            <a:chOff x="471471" y="1489412"/>
            <a:chExt cx="11249056" cy="4811933"/>
          </a:xfrm>
        </p:grpSpPr>
        <p:grpSp>
          <p:nvGrpSpPr>
            <p:cNvPr id="27" name="Gruppo 26">
              <a:extLst>
                <a:ext uri="{FF2B5EF4-FFF2-40B4-BE49-F238E27FC236}">
                  <a16:creationId xmlns:a16="http://schemas.microsoft.com/office/drawing/2014/main" id="{00933B58-6D70-D586-33C4-B17066EEB8CC}"/>
                </a:ext>
              </a:extLst>
            </p:cNvPr>
            <p:cNvGrpSpPr/>
            <p:nvPr/>
          </p:nvGrpSpPr>
          <p:grpSpPr>
            <a:xfrm>
              <a:off x="471471" y="1489412"/>
              <a:ext cx="11249056" cy="4811933"/>
              <a:chOff x="471471" y="1489412"/>
              <a:chExt cx="11249056" cy="4811933"/>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1" y="1489412"/>
                <a:ext cx="11249056" cy="4811933"/>
                <a:chOff x="471471" y="1489412"/>
                <a:chExt cx="11249056" cy="4811933"/>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2"/>
                </a:xfrm>
                <a:prstGeom prst="rect">
                  <a:avLst/>
                </a:prstGeom>
                <a:noFill/>
              </p:spPr>
              <p:txBody>
                <a:bodyPr wrap="square" rtlCol="0">
                  <a:spAutoFit/>
                </a:bodyPr>
                <a:lstStyle/>
                <a:p>
                  <a:pPr algn="just"/>
                  <a:r>
                    <a:rPr lang="en-GB" dirty="0">
                      <a:solidFill>
                        <a:srgbClr val="1B193E"/>
                      </a:solidFill>
                      <a:latin typeface="Calibri" panose="020F0502020204030204" pitchFamily="34" charset="0"/>
                      <a:cs typeface="Calibri" panose="020F0502020204030204" pitchFamily="34" charset="0"/>
                    </a:rPr>
                    <a:t>Practical examples for the integration of innovative digital solutions (see unit 2 for reference) into business operations:</a:t>
                  </a: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471471" y="2054028"/>
                  <a:ext cx="5505255" cy="4247317"/>
                </a:xfrm>
                <a:prstGeom prst="rect">
                  <a:avLst/>
                </a:prstGeom>
                <a:noFill/>
              </p:spPr>
              <p:txBody>
                <a:bodyPr wrap="square" rtlCol="0">
                  <a:spAutoFit/>
                </a:bodyPr>
                <a:lstStyle/>
                <a:p>
                  <a:pPr algn="just"/>
                  <a:r>
                    <a:rPr lang="en-GB" b="1" dirty="0">
                      <a:latin typeface="Calibri" panose="020F0502020204030204" pitchFamily="34" charset="0"/>
                      <a:cs typeface="Calibri" panose="020F0502020204030204" pitchFamily="34" charset="0"/>
                    </a:rPr>
                    <a:t>Cloud Computing</a:t>
                  </a:r>
                </a:p>
                <a:p>
                  <a:pPr algn="just"/>
                  <a:endParaRPr lang="en-GB" sz="7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Data Migration Complexity</a:t>
                  </a:r>
                  <a:r>
                    <a:rPr lang="en-GB" sz="1400" dirty="0">
                      <a:latin typeface="Calibri" panose="020F0502020204030204" pitchFamily="34" charset="0"/>
                      <a:cs typeface="Calibri" panose="020F0502020204030204" pitchFamily="34" charset="0"/>
                    </a:rPr>
                    <a:t>: Transitioning large volumes of data to the cloud without disrupting ongoing operations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Cost Management</a:t>
                  </a:r>
                  <a:r>
                    <a:rPr lang="en-GB" sz="1400" dirty="0">
                      <a:latin typeface="Calibri" panose="020F0502020204030204" pitchFamily="34" charset="0"/>
                      <a:cs typeface="Calibri" panose="020F0502020204030204" pitchFamily="34" charset="0"/>
                    </a:rPr>
                    <a:t>: Controlling and optimising cloud-related costs as usage scales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Security Concerns</a:t>
                  </a:r>
                  <a:r>
                    <a:rPr lang="en-GB" sz="1400" dirty="0">
                      <a:latin typeface="Calibri" panose="020F0502020204030204" pitchFamily="34" charset="0"/>
                      <a:cs typeface="Calibri" panose="020F0502020204030204" pitchFamily="34" charset="0"/>
                    </a:rPr>
                    <a:t>: Addressing apprehensions about data security and compliance in a cloud environment</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Vendor Lock-in</a:t>
                  </a:r>
                  <a:r>
                    <a:rPr lang="en-GB" sz="1400" dirty="0">
                      <a:latin typeface="Calibri" panose="020F0502020204030204" pitchFamily="34" charset="0"/>
                      <a:cs typeface="Calibri" panose="020F0502020204030204" pitchFamily="34" charset="0"/>
                    </a:rPr>
                    <a:t>: Mitigating the risk of dependence on a single cloud service provider</a:t>
                  </a:r>
                </a:p>
                <a:p>
                  <a:pPr algn="just"/>
                  <a:endParaRPr lang="en-GB"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Pilot Migration</a:t>
                  </a:r>
                  <a:r>
                    <a:rPr lang="en-GB" sz="1400" dirty="0">
                      <a:latin typeface="Calibri" panose="020F0502020204030204" pitchFamily="34" charset="0"/>
                      <a:cs typeface="Calibri" panose="020F0502020204030204" pitchFamily="34" charset="0"/>
                    </a:rPr>
                    <a:t>: Start with a small-scale data migration to identify and address challenges before a full-scale transition</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Cost Monitoring Tools</a:t>
                  </a:r>
                  <a:r>
                    <a:rPr lang="en-GB" sz="1400" dirty="0">
                      <a:latin typeface="Calibri" panose="020F0502020204030204" pitchFamily="34" charset="0"/>
                      <a:cs typeface="Calibri" panose="020F0502020204030204" pitchFamily="34" charset="0"/>
                    </a:rPr>
                    <a:t>: Utilize tools to monitor and optimize cloud resource usage, ensuring cost-effectiveness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Encryption and Compliance</a:t>
                  </a:r>
                  <a:r>
                    <a:rPr lang="en-GB" sz="1400" dirty="0">
                      <a:latin typeface="Calibri" panose="020F0502020204030204" pitchFamily="34" charset="0"/>
                      <a:cs typeface="Calibri" panose="020F0502020204030204" pitchFamily="34" charset="0"/>
                    </a:rPr>
                    <a:t>: Implement robust encryption protocols and adhere to industry-specific compliance standards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Multi-Cloud Strategy</a:t>
                  </a:r>
                  <a:r>
                    <a:rPr lang="en-GB" sz="1400" dirty="0">
                      <a:latin typeface="Calibri" panose="020F0502020204030204" pitchFamily="34" charset="0"/>
                      <a:cs typeface="Calibri" panose="020F0502020204030204" pitchFamily="34" charset="0"/>
                    </a:rPr>
                    <a:t>: Consider a multi-cloud approach to avoid dependency on a single vendor and enhance flexibility</a:t>
                  </a: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6246445" y="2054028"/>
                  <a:ext cx="5474082" cy="3924151"/>
                </a:xfrm>
                <a:prstGeom prst="rect">
                  <a:avLst/>
                </a:prstGeom>
                <a:noFill/>
              </p:spPr>
              <p:txBody>
                <a:bodyPr wrap="square" rtlCol="0">
                  <a:spAutoFit/>
                </a:bodyPr>
                <a:lstStyle/>
                <a:p>
                  <a:pPr algn="just"/>
                  <a:r>
                    <a:rPr lang="en-GB" b="1" dirty="0">
                      <a:solidFill>
                        <a:srgbClr val="1B193E"/>
                      </a:solidFill>
                    </a:rPr>
                    <a:t>(Data) Analytics</a:t>
                  </a:r>
                </a:p>
                <a:p>
                  <a:pPr algn="just"/>
                  <a:endParaRPr lang="en-GB" sz="700" b="1" dirty="0">
                    <a:solidFill>
                      <a:srgbClr val="1B193E"/>
                    </a:solidFill>
                  </a:endParaRPr>
                </a:p>
                <a:p>
                  <a:pPr marL="285750" indent="-285750" algn="just">
                    <a:buFont typeface="Arial" panose="020B0604020202020204" pitchFamily="34" charset="0"/>
                    <a:buChar char="•"/>
                  </a:pPr>
                  <a:r>
                    <a:rPr lang="en-GB" sz="1400" b="1" dirty="0">
                      <a:solidFill>
                        <a:srgbClr val="1B193E"/>
                      </a:solidFill>
                    </a:rPr>
                    <a:t>Data Quality</a:t>
                  </a:r>
                  <a:r>
                    <a:rPr lang="en-GB" sz="1400" dirty="0">
                      <a:solidFill>
                        <a:srgbClr val="1B193E"/>
                      </a:solidFill>
                    </a:rPr>
                    <a:t>: Ensuring the accuracy and reliability of data for meaningful analysis</a:t>
                  </a:r>
                </a:p>
                <a:p>
                  <a:pPr marL="285750" indent="-285750" algn="just">
                    <a:buFont typeface="Arial" panose="020B0604020202020204" pitchFamily="34" charset="0"/>
                    <a:buChar char="•"/>
                  </a:pPr>
                  <a:r>
                    <a:rPr lang="en-GB" sz="1400" b="1" dirty="0">
                      <a:solidFill>
                        <a:srgbClr val="1B193E"/>
                      </a:solidFill>
                    </a:rPr>
                    <a:t>Skill Gaps</a:t>
                  </a:r>
                  <a:r>
                    <a:rPr lang="en-GB" sz="1400" dirty="0">
                      <a:solidFill>
                        <a:srgbClr val="1B193E"/>
                      </a:solidFill>
                    </a:rPr>
                    <a:t>: Bridging the gap in data analytics skills among employees.</a:t>
                  </a:r>
                </a:p>
                <a:p>
                  <a:pPr marL="285750" indent="-285750" algn="just">
                    <a:buFont typeface="Arial" panose="020B0604020202020204" pitchFamily="34" charset="0"/>
                    <a:buChar char="•"/>
                  </a:pPr>
                  <a:r>
                    <a:rPr lang="en-GB" sz="1400" b="1" dirty="0">
                      <a:solidFill>
                        <a:srgbClr val="1B193E"/>
                      </a:solidFill>
                    </a:rPr>
                    <a:t>Integration Complexity</a:t>
                  </a:r>
                  <a:r>
                    <a:rPr lang="en-GB" sz="1400" dirty="0">
                      <a:solidFill>
                        <a:srgbClr val="1B193E"/>
                      </a:solidFill>
                    </a:rPr>
                    <a:t>: Integrating diverse data sources for a holistic analysis</a:t>
                  </a:r>
                </a:p>
                <a:p>
                  <a:pPr marL="285750" indent="-285750" algn="just">
                    <a:buFont typeface="Arial" panose="020B0604020202020204" pitchFamily="34" charset="0"/>
                    <a:buChar char="•"/>
                  </a:pPr>
                  <a:r>
                    <a:rPr lang="en-GB" sz="1400" b="1" dirty="0">
                      <a:solidFill>
                        <a:srgbClr val="1B193E"/>
                      </a:solidFill>
                    </a:rPr>
                    <a:t>Managing Big Data</a:t>
                  </a:r>
                  <a:r>
                    <a:rPr lang="en-GB" sz="1400" dirty="0">
                      <a:solidFill>
                        <a:srgbClr val="1B193E"/>
                      </a:solidFill>
                    </a:rPr>
                    <a:t>: Effectively handling and analysing large volumes of data</a:t>
                  </a:r>
                </a:p>
                <a:p>
                  <a:pPr algn="just"/>
                  <a:endParaRPr lang="en-GB" sz="1400" dirty="0">
                    <a:solidFill>
                      <a:srgbClr val="1B193E"/>
                    </a:solidFill>
                  </a:endParaRPr>
                </a:p>
                <a:p>
                  <a:pPr marL="285750" indent="-285750" algn="just">
                    <a:buFont typeface="Arial" panose="020B0604020202020204" pitchFamily="34" charset="0"/>
                    <a:buChar char="•"/>
                  </a:pPr>
                  <a:r>
                    <a:rPr lang="en-GB" sz="1400" b="1" dirty="0">
                      <a:solidFill>
                        <a:srgbClr val="1B193E"/>
                      </a:solidFill>
                    </a:rPr>
                    <a:t>Data Governance Framework</a:t>
                  </a:r>
                  <a:r>
                    <a:rPr lang="en-GB" sz="1400" dirty="0">
                      <a:solidFill>
                        <a:srgbClr val="1B193E"/>
                      </a:solidFill>
                    </a:rPr>
                    <a:t>: Establish a data governance framework to maintain data quality standards</a:t>
                  </a:r>
                </a:p>
                <a:p>
                  <a:pPr marL="285750" indent="-285750" algn="just">
                    <a:buFont typeface="Arial" panose="020B0604020202020204" pitchFamily="34" charset="0"/>
                    <a:buChar char="•"/>
                  </a:pPr>
                  <a:r>
                    <a:rPr lang="en-GB" sz="1400" b="1" dirty="0">
                      <a:solidFill>
                        <a:srgbClr val="1B193E"/>
                      </a:solidFill>
                    </a:rPr>
                    <a:t>Training Programmes</a:t>
                  </a:r>
                  <a:r>
                    <a:rPr lang="en-GB" sz="1400" dirty="0">
                      <a:solidFill>
                        <a:srgbClr val="1B193E"/>
                      </a:solidFill>
                    </a:rPr>
                    <a:t>: Invest in training programs to enhance the data analytics skills of employees</a:t>
                  </a:r>
                </a:p>
                <a:p>
                  <a:pPr marL="285750" indent="-285750" algn="just">
                    <a:buFont typeface="Arial" panose="020B0604020202020204" pitchFamily="34" charset="0"/>
                    <a:buChar char="•"/>
                  </a:pPr>
                  <a:r>
                    <a:rPr lang="en-GB" sz="1400" b="1" dirty="0">
                      <a:solidFill>
                        <a:srgbClr val="1B193E"/>
                      </a:solidFill>
                    </a:rPr>
                    <a:t>Data Integration Platforms</a:t>
                  </a:r>
                  <a:r>
                    <a:rPr lang="en-GB" sz="1400" dirty="0">
                      <a:solidFill>
                        <a:srgbClr val="1B193E"/>
                      </a:solidFill>
                    </a:rPr>
                    <a:t>: Utilize robust data integration platforms to streamline the integration of diverse data sources</a:t>
                  </a:r>
                </a:p>
                <a:p>
                  <a:pPr marL="285750" indent="-285750" algn="just">
                    <a:buFont typeface="Arial" panose="020B0604020202020204" pitchFamily="34" charset="0"/>
                    <a:buChar char="•"/>
                  </a:pPr>
                  <a:r>
                    <a:rPr lang="en-GB" sz="1400" b="1" dirty="0">
                      <a:solidFill>
                        <a:srgbClr val="1B193E"/>
                      </a:solidFill>
                    </a:rPr>
                    <a:t>Scalable Infrastructure</a:t>
                  </a:r>
                  <a:r>
                    <a:rPr lang="en-GB" sz="1400" dirty="0">
                      <a:solidFill>
                        <a:srgbClr val="1B193E"/>
                      </a:solidFill>
                    </a:rPr>
                    <a:t>: Implement scalable infrastructure to manage and process big data effectively</a:t>
                  </a:r>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6111585" y="1998998"/>
                <a:ext cx="0" cy="408375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Freccia giù 13">
              <a:extLst>
                <a:ext uri="{FF2B5EF4-FFF2-40B4-BE49-F238E27FC236}">
                  <a16:creationId xmlns:a16="http://schemas.microsoft.com/office/drawing/2014/main" id="{1E97FF5A-4CA9-A5F7-1E0E-36990894D185}"/>
                </a:ext>
              </a:extLst>
            </p:cNvPr>
            <p:cNvSpPr/>
            <p:nvPr/>
          </p:nvSpPr>
          <p:spPr>
            <a:xfrm>
              <a:off x="8930477" y="3896077"/>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ccia giù 17">
              <a:extLst>
                <a:ext uri="{FF2B5EF4-FFF2-40B4-BE49-F238E27FC236}">
                  <a16:creationId xmlns:a16="http://schemas.microsoft.com/office/drawing/2014/main" id="{820F4589-CA27-E04F-3C8A-0E2FE6BE84CB}"/>
                </a:ext>
              </a:extLst>
            </p:cNvPr>
            <p:cNvSpPr/>
            <p:nvPr/>
          </p:nvSpPr>
          <p:spPr>
            <a:xfrm>
              <a:off x="3171089" y="4109767"/>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4612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r>
              <a:rPr lang="en-GB" sz="2800" b="1" dirty="0">
                <a:solidFill>
                  <a:srgbClr val="0AD995"/>
                </a:solidFill>
              </a:rPr>
              <a:t>Unit 3. Innovative Digital Solutions for Business Growth</a:t>
            </a:r>
          </a:p>
          <a:p>
            <a:r>
              <a:rPr lang="en-GB" sz="2200" dirty="0"/>
              <a:t>3.2 Challenges and Best Practices for Integration in Business Operations (3)</a:t>
            </a:r>
          </a:p>
        </p:txBody>
      </p:sp>
      <p:grpSp>
        <p:nvGrpSpPr>
          <p:cNvPr id="9" name="Gruppo 8">
            <a:extLst>
              <a:ext uri="{FF2B5EF4-FFF2-40B4-BE49-F238E27FC236}">
                <a16:creationId xmlns:a16="http://schemas.microsoft.com/office/drawing/2014/main" id="{90B9DB94-CC60-23E9-4C02-04DA179B0A69}"/>
              </a:ext>
            </a:extLst>
          </p:cNvPr>
          <p:cNvGrpSpPr/>
          <p:nvPr/>
        </p:nvGrpSpPr>
        <p:grpSpPr>
          <a:xfrm>
            <a:off x="471471" y="1474138"/>
            <a:ext cx="11249056" cy="4370312"/>
            <a:chOff x="471471" y="1474138"/>
            <a:chExt cx="11249056" cy="4370312"/>
          </a:xfrm>
        </p:grpSpPr>
        <p:grpSp>
          <p:nvGrpSpPr>
            <p:cNvPr id="27" name="Gruppo 26">
              <a:extLst>
                <a:ext uri="{FF2B5EF4-FFF2-40B4-BE49-F238E27FC236}">
                  <a16:creationId xmlns:a16="http://schemas.microsoft.com/office/drawing/2014/main" id="{00933B58-6D70-D586-33C4-B17066EEB8CC}"/>
                </a:ext>
              </a:extLst>
            </p:cNvPr>
            <p:cNvGrpSpPr/>
            <p:nvPr/>
          </p:nvGrpSpPr>
          <p:grpSpPr>
            <a:xfrm>
              <a:off x="471471" y="1474138"/>
              <a:ext cx="11249056" cy="4370312"/>
              <a:chOff x="471471" y="1474138"/>
              <a:chExt cx="11249056" cy="4370312"/>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1" y="1489412"/>
                <a:ext cx="11249056" cy="4355038"/>
                <a:chOff x="471471" y="1489412"/>
                <a:chExt cx="11249056" cy="4355038"/>
              </a:xfrm>
            </p:grpSpPr>
            <p:sp>
              <p:nvSpPr>
                <p:cNvPr id="3" name="CasellaDiTesto 2">
                  <a:extLst>
                    <a:ext uri="{FF2B5EF4-FFF2-40B4-BE49-F238E27FC236}">
                      <a16:creationId xmlns:a16="http://schemas.microsoft.com/office/drawing/2014/main" id="{0DDB1C24-5271-1B0A-48CD-2F0B3B74A762}"/>
                    </a:ext>
                  </a:extLst>
                </p:cNvPr>
                <p:cNvSpPr txBox="1"/>
                <p:nvPr/>
              </p:nvSpPr>
              <p:spPr>
                <a:xfrm>
                  <a:off x="471471" y="1489412"/>
                  <a:ext cx="5505255" cy="4355038"/>
                </a:xfrm>
                <a:prstGeom prst="rect">
                  <a:avLst/>
                </a:prstGeom>
                <a:noFill/>
              </p:spPr>
              <p:txBody>
                <a:bodyPr wrap="square" rtlCol="0">
                  <a:spAutoFit/>
                </a:bodyPr>
                <a:lstStyle/>
                <a:p>
                  <a:pPr algn="just"/>
                  <a:r>
                    <a:rPr lang="en-GB" b="1" dirty="0">
                      <a:latin typeface="Calibri" panose="020F0502020204030204" pitchFamily="34" charset="0"/>
                      <a:cs typeface="Calibri" panose="020F0502020204030204" pitchFamily="34" charset="0"/>
                    </a:rPr>
                    <a:t>Automation</a:t>
                  </a:r>
                </a:p>
                <a:p>
                  <a:pPr algn="just"/>
                  <a:endParaRPr lang="en-GB" sz="7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Identifying Automation Opportunities</a:t>
                  </a:r>
                  <a:r>
                    <a:rPr lang="en-GB" sz="1400" dirty="0">
                      <a:latin typeface="Calibri" panose="020F0502020204030204" pitchFamily="34" charset="0"/>
                      <a:cs typeface="Calibri" panose="020F0502020204030204" pitchFamily="34" charset="0"/>
                    </a:rPr>
                    <a:t>: Recognizing which tasks and processes can benefit from automation</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Employee Resistance</a:t>
                  </a:r>
                  <a:r>
                    <a:rPr lang="en-GB" sz="1400" dirty="0">
                      <a:latin typeface="Calibri" panose="020F0502020204030204" pitchFamily="34" charset="0"/>
                      <a:cs typeface="Calibri" panose="020F0502020204030204" pitchFamily="34" charset="0"/>
                    </a:rPr>
                    <a:t>: Overcoming resistance to the adoption of automated workflows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Ensuring Reliability</a:t>
                  </a:r>
                  <a:r>
                    <a:rPr lang="en-GB" sz="1400" dirty="0">
                      <a:latin typeface="Calibri" panose="020F0502020204030204" pitchFamily="34" charset="0"/>
                      <a:cs typeface="Calibri" panose="020F0502020204030204" pitchFamily="34" charset="0"/>
                    </a:rPr>
                    <a:t>: Building trust in the reliability and accuracy of automated processes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Costs of Implementation</a:t>
                  </a:r>
                  <a:r>
                    <a:rPr lang="en-GB" sz="1400" dirty="0">
                      <a:latin typeface="Calibri" panose="020F0502020204030204" pitchFamily="34" charset="0"/>
                      <a:cs typeface="Calibri" panose="020F0502020204030204" pitchFamily="34" charset="0"/>
                    </a:rPr>
                    <a:t>: Managing initial costs associated with implementing automation</a:t>
                  </a:r>
                </a:p>
                <a:p>
                  <a:pPr marL="285750" indent="-285750" algn="just">
                    <a:buFont typeface="Arial" panose="020B0604020202020204" pitchFamily="34" charset="0"/>
                    <a:buChar char="•"/>
                  </a:pPr>
                  <a:endParaRPr lang="en-GB" sz="14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Automation Audits</a:t>
                  </a:r>
                  <a:r>
                    <a:rPr lang="en-GB" sz="1400" dirty="0">
                      <a:latin typeface="Calibri" panose="020F0502020204030204" pitchFamily="34" charset="0"/>
                      <a:cs typeface="Calibri" panose="020F0502020204030204" pitchFamily="34" charset="0"/>
                    </a:rPr>
                    <a:t>: Conduct audits to identify and prioritize tasks suitable for automation</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Change Management Programmes</a:t>
                  </a:r>
                  <a:r>
                    <a:rPr lang="en-GB" sz="1400" dirty="0">
                      <a:latin typeface="Calibri" panose="020F0502020204030204" pitchFamily="34" charset="0"/>
                      <a:cs typeface="Calibri" panose="020F0502020204030204" pitchFamily="34" charset="0"/>
                    </a:rPr>
                    <a:t>: Implement change management programs to address employee concerns and foster a positive attitude toward automation</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Quality Assurance Measures</a:t>
                  </a:r>
                  <a:r>
                    <a:rPr lang="en-GB" sz="1400" dirty="0">
                      <a:latin typeface="Calibri" panose="020F0502020204030204" pitchFamily="34" charset="0"/>
                      <a:cs typeface="Calibri" panose="020F0502020204030204" pitchFamily="34" charset="0"/>
                    </a:rPr>
                    <a:t>: Implement rigorous quality assurance measures to ensure the reliability of automated processes</a:t>
                  </a: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Cost-Benefit Analysis</a:t>
                  </a:r>
                  <a:r>
                    <a:rPr lang="en-GB" sz="1400" dirty="0">
                      <a:latin typeface="Calibri" panose="020F0502020204030204" pitchFamily="34" charset="0"/>
                      <a:cs typeface="Calibri" panose="020F0502020204030204" pitchFamily="34" charset="0"/>
                    </a:rPr>
                    <a:t>: Conduct a comprehensive cost-benefit analysis to justify and optimize the costs of automation</a:t>
                  </a: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6246445" y="1489412"/>
                  <a:ext cx="5474082" cy="4139595"/>
                </a:xfrm>
                <a:prstGeom prst="rect">
                  <a:avLst/>
                </a:prstGeom>
                <a:noFill/>
              </p:spPr>
              <p:txBody>
                <a:bodyPr wrap="square" rtlCol="0">
                  <a:spAutoFit/>
                </a:bodyPr>
                <a:lstStyle/>
                <a:p>
                  <a:pPr algn="just"/>
                  <a:r>
                    <a:rPr lang="en-GB" b="1" dirty="0">
                      <a:solidFill>
                        <a:srgbClr val="1B193E"/>
                      </a:solidFill>
                    </a:rPr>
                    <a:t>Artificial Intelligence</a:t>
                  </a:r>
                </a:p>
                <a:p>
                  <a:pPr algn="just"/>
                  <a:endParaRPr lang="en-GB" sz="700" b="1" dirty="0">
                    <a:solidFill>
                      <a:srgbClr val="1B193E"/>
                    </a:solidFill>
                  </a:endParaRPr>
                </a:p>
                <a:p>
                  <a:pPr marL="285750" indent="-285750" algn="just">
                    <a:buFont typeface="Arial" panose="020B0604020202020204" pitchFamily="34" charset="0"/>
                    <a:buChar char="•"/>
                  </a:pPr>
                  <a:r>
                    <a:rPr lang="en-GB" sz="1400" b="1" dirty="0">
                      <a:solidFill>
                        <a:srgbClr val="1B193E"/>
                      </a:solidFill>
                    </a:rPr>
                    <a:t>Ethical Concerns</a:t>
                  </a:r>
                  <a:r>
                    <a:rPr lang="en-GB" sz="1400" dirty="0">
                      <a:solidFill>
                        <a:srgbClr val="1B193E"/>
                      </a:solidFill>
                    </a:rPr>
                    <a:t>: Navigating ethical considerations related to AI applications</a:t>
                  </a:r>
                </a:p>
                <a:p>
                  <a:pPr marL="285750" indent="-285750" algn="just">
                    <a:buFont typeface="Arial" panose="020B0604020202020204" pitchFamily="34" charset="0"/>
                    <a:buChar char="•"/>
                  </a:pPr>
                  <a:r>
                    <a:rPr lang="en-GB" sz="1400" b="1" dirty="0">
                      <a:solidFill>
                        <a:srgbClr val="1B193E"/>
                      </a:solidFill>
                    </a:rPr>
                    <a:t>Integration Complexity</a:t>
                  </a:r>
                  <a:r>
                    <a:rPr lang="en-GB" sz="1400" dirty="0">
                      <a:solidFill>
                        <a:srgbClr val="1B193E"/>
                      </a:solidFill>
                    </a:rPr>
                    <a:t>: Integrating AI seamlessly with existing systems and workflows</a:t>
                  </a:r>
                </a:p>
                <a:p>
                  <a:pPr marL="285750" indent="-285750" algn="just">
                    <a:buFont typeface="Arial" panose="020B0604020202020204" pitchFamily="34" charset="0"/>
                    <a:buChar char="•"/>
                  </a:pPr>
                  <a:r>
                    <a:rPr lang="en-GB" sz="1400" b="1" dirty="0">
                      <a:solidFill>
                        <a:srgbClr val="1B193E"/>
                      </a:solidFill>
                    </a:rPr>
                    <a:t>Explainability</a:t>
                  </a:r>
                  <a:r>
                    <a:rPr lang="en-GB" sz="1400" dirty="0">
                      <a:solidFill>
                        <a:srgbClr val="1B193E"/>
                      </a:solidFill>
                    </a:rPr>
                    <a:t>: Ensuring transparency and explainability in AI-driven decision-making</a:t>
                  </a:r>
                </a:p>
                <a:p>
                  <a:pPr marL="285750" indent="-285750" algn="just">
                    <a:buFont typeface="Arial" panose="020B0604020202020204" pitchFamily="34" charset="0"/>
                    <a:buChar char="•"/>
                  </a:pPr>
                  <a:r>
                    <a:rPr lang="en-GB" sz="1400" b="1" dirty="0">
                      <a:solidFill>
                        <a:srgbClr val="1B193E"/>
                      </a:solidFill>
                    </a:rPr>
                    <a:t>Data Bias</a:t>
                  </a:r>
                  <a:r>
                    <a:rPr lang="en-GB" sz="1400" dirty="0">
                      <a:solidFill>
                        <a:srgbClr val="1B193E"/>
                      </a:solidFill>
                    </a:rPr>
                    <a:t>: Mitigating bias in AI algorithms and ensuring fair and unbiased outcomes</a:t>
                  </a:r>
                </a:p>
                <a:p>
                  <a:pPr marL="285750" indent="-285750" algn="just">
                    <a:buFont typeface="Arial" panose="020B0604020202020204" pitchFamily="34" charset="0"/>
                    <a:buChar char="•"/>
                  </a:pPr>
                  <a:endParaRPr lang="en-GB" sz="1400" b="1" dirty="0">
                    <a:solidFill>
                      <a:srgbClr val="1B193E"/>
                    </a:solidFill>
                  </a:endParaRPr>
                </a:p>
                <a:p>
                  <a:pPr marL="285750" indent="-285750" algn="just">
                    <a:buFont typeface="Arial" panose="020B0604020202020204" pitchFamily="34" charset="0"/>
                    <a:buChar char="•"/>
                  </a:pPr>
                  <a:r>
                    <a:rPr lang="en-GB" sz="1400" b="1" dirty="0">
                      <a:solidFill>
                        <a:srgbClr val="1B193E"/>
                      </a:solidFill>
                    </a:rPr>
                    <a:t>Ethics Guidelines</a:t>
                  </a:r>
                  <a:r>
                    <a:rPr lang="en-GB" sz="1400" dirty="0">
                      <a:solidFill>
                        <a:srgbClr val="1B193E"/>
                      </a:solidFill>
                    </a:rPr>
                    <a:t>: Develop and adhere to ethical guidelines governing AI applications within the organization</a:t>
                  </a:r>
                </a:p>
                <a:p>
                  <a:pPr marL="285750" indent="-285750" algn="just">
                    <a:buFont typeface="Arial" panose="020B0604020202020204" pitchFamily="34" charset="0"/>
                    <a:buChar char="•"/>
                  </a:pPr>
                  <a:r>
                    <a:rPr lang="en-GB" sz="1400" b="1" dirty="0">
                      <a:solidFill>
                        <a:srgbClr val="1B193E"/>
                      </a:solidFill>
                    </a:rPr>
                    <a:t>Collaboration with IT</a:t>
                  </a:r>
                  <a:r>
                    <a:rPr lang="en-GB" sz="1400" dirty="0">
                      <a:solidFill>
                        <a:srgbClr val="1B193E"/>
                      </a:solidFill>
                    </a:rPr>
                    <a:t>: Collaborate closely with IT teams to ensure smooth integration of AI into existing systems</a:t>
                  </a:r>
                </a:p>
                <a:p>
                  <a:pPr marL="285750" indent="-285750" algn="just">
                    <a:buFont typeface="Arial" panose="020B0604020202020204" pitchFamily="34" charset="0"/>
                    <a:buChar char="•"/>
                  </a:pPr>
                  <a:r>
                    <a:rPr lang="en-GB" sz="1400" b="1" dirty="0">
                      <a:solidFill>
                        <a:srgbClr val="1B193E"/>
                      </a:solidFill>
                    </a:rPr>
                    <a:t>Explainable AI Models</a:t>
                  </a:r>
                  <a:r>
                    <a:rPr lang="en-GB" sz="1400" dirty="0">
                      <a:solidFill>
                        <a:srgbClr val="1B193E"/>
                      </a:solidFill>
                    </a:rPr>
                    <a:t>: Prefer AI models that offer transparency and can provide explanations for their decisions</a:t>
                  </a:r>
                </a:p>
                <a:p>
                  <a:pPr marL="285750" indent="-285750" algn="just">
                    <a:buFont typeface="Arial" panose="020B0604020202020204" pitchFamily="34" charset="0"/>
                    <a:buChar char="•"/>
                  </a:pPr>
                  <a:r>
                    <a:rPr lang="en-GB" sz="1400" b="1" dirty="0">
                      <a:solidFill>
                        <a:srgbClr val="1B193E"/>
                      </a:solidFill>
                    </a:rPr>
                    <a:t>Diverse and Representative Data</a:t>
                  </a:r>
                  <a:r>
                    <a:rPr lang="en-GB" sz="1400" dirty="0">
                      <a:solidFill>
                        <a:srgbClr val="1B193E"/>
                      </a:solidFill>
                    </a:rPr>
                    <a:t>: Ensure diversity and representation in the training data to minimize bias in AI algorithms</a:t>
                  </a:r>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6111585" y="1474138"/>
                <a:ext cx="0" cy="4303809"/>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Freccia giù 6">
              <a:extLst>
                <a:ext uri="{FF2B5EF4-FFF2-40B4-BE49-F238E27FC236}">
                  <a16:creationId xmlns:a16="http://schemas.microsoft.com/office/drawing/2014/main" id="{F9A25A50-18B9-A782-CB41-EA098CBED72B}"/>
                </a:ext>
              </a:extLst>
            </p:cNvPr>
            <p:cNvSpPr/>
            <p:nvPr/>
          </p:nvSpPr>
          <p:spPr>
            <a:xfrm>
              <a:off x="3171089" y="3559209"/>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ccia giù 7">
              <a:extLst>
                <a:ext uri="{FF2B5EF4-FFF2-40B4-BE49-F238E27FC236}">
                  <a16:creationId xmlns:a16="http://schemas.microsoft.com/office/drawing/2014/main" id="{010FF133-35CF-9447-50AC-5C5528C208A3}"/>
                </a:ext>
              </a:extLst>
            </p:cNvPr>
            <p:cNvSpPr/>
            <p:nvPr/>
          </p:nvSpPr>
          <p:spPr>
            <a:xfrm>
              <a:off x="8930477" y="3559209"/>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61972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Summing up</a:t>
            </a:r>
            <a:endParaRPr lang="en-GB"/>
          </a:p>
        </p:txBody>
      </p:sp>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249058" cy="4587907"/>
            <a:chOff x="471472" y="1489412"/>
            <a:chExt cx="11249058" cy="4587907"/>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5281745" cy="2031325"/>
            </a:xfrm>
            <a:prstGeom prst="rect">
              <a:avLst/>
            </a:prstGeom>
            <a:noFill/>
          </p:spPr>
          <p:txBody>
            <a:bodyPr wrap="square" rtlCol="0">
              <a:spAutoFit/>
            </a:bodyPr>
            <a:lstStyle/>
            <a:p>
              <a:pPr algn="just"/>
              <a:r>
                <a:rPr lang="en-GB" b="1" i="0" dirty="0">
                  <a:effectLst/>
                  <a:latin typeface="Söhne"/>
                </a:rPr>
                <a:t>Digital Transformation as Strategic Imperative:</a:t>
              </a:r>
            </a:p>
            <a:p>
              <a:pPr algn="just"/>
              <a:endParaRPr lang="en-GB" sz="900" b="0" i="0" dirty="0">
                <a:effectLst/>
                <a:latin typeface="Söhne"/>
              </a:endParaRPr>
            </a:p>
            <a:p>
              <a:pPr marL="285750" indent="-285750" algn="just">
                <a:buFont typeface="Arial" panose="020B0604020202020204" pitchFamily="34" charset="0"/>
                <a:buChar char="•"/>
              </a:pPr>
              <a:r>
                <a:rPr lang="en-GB" b="0" dirty="0">
                  <a:effectLst/>
                  <a:latin typeface="Söhne"/>
                </a:rPr>
                <a:t>Digital transformation is not a choice but a strategic imperative for MSMEs aiming for sustained growth</a:t>
              </a:r>
            </a:p>
            <a:p>
              <a:pPr marL="285750" indent="-285750" algn="just">
                <a:buFont typeface="Arial" panose="020B0604020202020204" pitchFamily="34" charset="0"/>
                <a:buChar char="•"/>
              </a:pPr>
              <a:endParaRPr lang="en-GB" sz="900" b="0" dirty="0">
                <a:effectLst/>
                <a:latin typeface="Söhne"/>
              </a:endParaRPr>
            </a:p>
            <a:p>
              <a:pPr marL="285750" indent="-285750" algn="just">
                <a:buFont typeface="Arial" panose="020B0604020202020204" pitchFamily="34" charset="0"/>
                <a:buChar char="•"/>
              </a:pPr>
              <a:r>
                <a:rPr lang="en-GB" b="0" dirty="0">
                  <a:effectLst/>
                  <a:latin typeface="Söhne"/>
                </a:rPr>
                <a:t>Embracing innovation is crucial for cultivating resilience, agility, and competitiveness in a rapidly evolving business landscape</a:t>
              </a:r>
            </a:p>
          </p:txBody>
        </p:sp>
        <p:sp>
          <p:nvSpPr>
            <p:cNvPr id="17" name="Elipse 9">
              <a:extLst>
                <a:ext uri="{FF2B5EF4-FFF2-40B4-BE49-F238E27FC236}">
                  <a16:creationId xmlns:a16="http://schemas.microsoft.com/office/drawing/2014/main" id="{056386CE-01CC-4602-8805-AC6D5569FDA6}"/>
                </a:ext>
              </a:extLst>
            </p:cNvPr>
            <p:cNvSpPr/>
            <p:nvPr/>
          </p:nvSpPr>
          <p:spPr>
            <a:xfrm>
              <a:off x="471472"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768995"/>
              <a:ext cx="5281745" cy="2308324"/>
            </a:xfrm>
            <a:prstGeom prst="rect">
              <a:avLst/>
            </a:prstGeom>
            <a:noFill/>
          </p:spPr>
          <p:txBody>
            <a:bodyPr wrap="square" rtlCol="0">
              <a:spAutoFit/>
            </a:bodyPr>
            <a:lstStyle/>
            <a:p>
              <a:pPr algn="l"/>
              <a:r>
                <a:rPr lang="en-GB" b="1" i="0" dirty="0">
                  <a:effectLst/>
                  <a:latin typeface="Söhne"/>
                </a:rPr>
                <a:t>Navigation of Challenges with Best Practices:</a:t>
              </a:r>
              <a:endParaRPr lang="en-GB" b="0" i="0" dirty="0">
                <a:effectLst/>
                <a:latin typeface="Söhne"/>
              </a:endParaRPr>
            </a:p>
            <a:p>
              <a:pPr marL="285750" indent="-285750" algn="l">
                <a:buFont typeface="Arial" panose="020B0604020202020204" pitchFamily="34" charset="0"/>
                <a:buChar char="•"/>
              </a:pPr>
              <a:endParaRPr lang="en-GB" sz="900" b="0" dirty="0">
                <a:effectLst/>
                <a:latin typeface="Söhne"/>
              </a:endParaRPr>
            </a:p>
            <a:p>
              <a:pPr marL="285750" indent="-285750" algn="l">
                <a:buFont typeface="Arial" panose="020B0604020202020204" pitchFamily="34" charset="0"/>
                <a:buChar char="•"/>
              </a:pPr>
              <a:r>
                <a:rPr lang="en-GB" b="0" dirty="0">
                  <a:effectLst/>
                  <a:latin typeface="Söhne"/>
                </a:rPr>
                <a:t>Challenges are inherent in digital transformation journey, but proactive identification and application of best practices pave the way for success</a:t>
              </a:r>
            </a:p>
            <a:p>
              <a:pPr marL="285750" indent="-285750" algn="l">
                <a:buFont typeface="Arial" panose="020B0604020202020204" pitchFamily="34" charset="0"/>
                <a:buChar char="•"/>
              </a:pPr>
              <a:endParaRPr lang="en-GB" sz="900" b="0" dirty="0">
                <a:effectLst/>
                <a:latin typeface="Söhne"/>
              </a:endParaRPr>
            </a:p>
            <a:p>
              <a:pPr marL="285750" indent="-285750" algn="l">
                <a:buFont typeface="Arial" panose="020B0604020202020204" pitchFamily="34" charset="0"/>
                <a:buChar char="•"/>
              </a:pPr>
              <a:r>
                <a:rPr lang="en-GB" b="0" dirty="0">
                  <a:effectLst/>
                  <a:latin typeface="Söhne"/>
                </a:rPr>
                <a:t>Establishing a change-ready culture, robust data security measures, and ongoing skill development are key to overcoming hurdles</a:t>
              </a:r>
            </a:p>
          </p:txBody>
        </p:sp>
        <p:sp>
          <p:nvSpPr>
            <p:cNvPr id="21" name="Elipse 9">
              <a:extLst>
                <a:ext uri="{FF2B5EF4-FFF2-40B4-BE49-F238E27FC236}">
                  <a16:creationId xmlns:a16="http://schemas.microsoft.com/office/drawing/2014/main" id="{E7F2FDF5-DD70-CCC9-0A63-0837E7CB07DC}"/>
                </a:ext>
              </a:extLst>
            </p:cNvPr>
            <p:cNvSpPr/>
            <p:nvPr/>
          </p:nvSpPr>
          <p:spPr>
            <a:xfrm>
              <a:off x="6294785"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asellaDiTesto 21">
              <a:extLst>
                <a:ext uri="{FF2B5EF4-FFF2-40B4-BE49-F238E27FC236}">
                  <a16:creationId xmlns:a16="http://schemas.microsoft.com/office/drawing/2014/main" id="{E88AC91F-ACF1-2CDF-6E66-E9CCE1EB4CD2}"/>
                </a:ext>
              </a:extLst>
            </p:cNvPr>
            <p:cNvSpPr txBox="1"/>
            <p:nvPr/>
          </p:nvSpPr>
          <p:spPr>
            <a:xfrm>
              <a:off x="6438785" y="1489412"/>
              <a:ext cx="5281745" cy="2031325"/>
            </a:xfrm>
            <a:prstGeom prst="rect">
              <a:avLst/>
            </a:prstGeom>
            <a:noFill/>
          </p:spPr>
          <p:txBody>
            <a:bodyPr wrap="square" rtlCol="0">
              <a:spAutoFit/>
            </a:bodyPr>
            <a:lstStyle/>
            <a:p>
              <a:pPr algn="l"/>
              <a:r>
                <a:rPr lang="en-GB" b="1" i="0" dirty="0">
                  <a:effectLst/>
                  <a:latin typeface="Calibri" panose="020F0502020204030204" pitchFamily="34" charset="0"/>
                  <a:cs typeface="Calibri" panose="020F0502020204030204" pitchFamily="34" charset="0"/>
                </a:rPr>
                <a:t>Strategic Implementation Drives Success:</a:t>
              </a:r>
            </a:p>
            <a:p>
              <a:pPr algn="l"/>
              <a:endParaRPr lang="en-GB" sz="900" b="0" i="0" dirty="0">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b="0" dirty="0">
                  <a:effectLst/>
                  <a:latin typeface="Calibri" panose="020F0502020204030204" pitchFamily="34" charset="0"/>
                  <a:cs typeface="Calibri" panose="020F0502020204030204" pitchFamily="34" charset="0"/>
                </a:rPr>
                <a:t>Success in adopting cloud computing, data analytics, automation, and AI hinges on a strategic and well-planned implementation</a:t>
              </a:r>
            </a:p>
            <a:p>
              <a:pPr marL="285750" indent="-285750" algn="l">
                <a:buFont typeface="Arial" panose="020B0604020202020204" pitchFamily="34" charset="0"/>
                <a:buChar char="•"/>
              </a:pPr>
              <a:endParaRPr lang="en-GB" sz="900" b="0" dirty="0">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GB" b="0" dirty="0">
                  <a:effectLst/>
                  <a:latin typeface="Calibri" panose="020F0502020204030204" pitchFamily="34" charset="0"/>
                  <a:cs typeface="Calibri" panose="020F0502020204030204" pitchFamily="34" charset="0"/>
                </a:rPr>
                <a:t>Clear objectives, thoughtful integration, and cross-functional collaboration are paramount</a:t>
              </a:r>
            </a:p>
          </p:txBody>
        </p:sp>
        <p:sp>
          <p:nvSpPr>
            <p:cNvPr id="23" name="Elipse 9">
              <a:extLst>
                <a:ext uri="{FF2B5EF4-FFF2-40B4-BE49-F238E27FC236}">
                  <a16:creationId xmlns:a16="http://schemas.microsoft.com/office/drawing/2014/main" id="{87980A3C-FB3D-EA2C-6507-9E632937255C}"/>
                </a:ext>
              </a:extLst>
            </p:cNvPr>
            <p:cNvSpPr/>
            <p:nvPr/>
          </p:nvSpPr>
          <p:spPr>
            <a:xfrm>
              <a:off x="6294785"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2BE5AACA-4BAF-191D-866B-C5D586567311}"/>
                </a:ext>
              </a:extLst>
            </p:cNvPr>
            <p:cNvSpPr txBox="1"/>
            <p:nvPr/>
          </p:nvSpPr>
          <p:spPr>
            <a:xfrm>
              <a:off x="6438785" y="3768995"/>
              <a:ext cx="5281745" cy="2308324"/>
            </a:xfrm>
            <a:prstGeom prst="rect">
              <a:avLst/>
            </a:prstGeom>
            <a:noFill/>
          </p:spPr>
          <p:txBody>
            <a:bodyPr wrap="square" rtlCol="0">
              <a:spAutoFit/>
            </a:bodyPr>
            <a:lstStyle/>
            <a:p>
              <a:pPr algn="l"/>
              <a:r>
                <a:rPr lang="en-GB" b="1" i="0" dirty="0">
                  <a:effectLst/>
                  <a:latin typeface="Söhne"/>
                </a:rPr>
                <a:t>Cultivating Continuous Learning and Adaptability:</a:t>
              </a:r>
            </a:p>
            <a:p>
              <a:pPr algn="l"/>
              <a:endParaRPr lang="en-GB" sz="900" b="0" i="0" dirty="0">
                <a:effectLst/>
                <a:latin typeface="Söhne"/>
              </a:endParaRPr>
            </a:p>
            <a:p>
              <a:pPr marL="285750" indent="-285750" algn="l">
                <a:buFont typeface="Arial" panose="020B0604020202020204" pitchFamily="34" charset="0"/>
                <a:buChar char="•"/>
              </a:pPr>
              <a:r>
                <a:rPr lang="en-GB" b="0" dirty="0">
                  <a:effectLst/>
                  <a:latin typeface="Söhne"/>
                </a:rPr>
                <a:t>In the dynamic digital landscape, continuous learning is essential for organisational and individual growth</a:t>
              </a:r>
            </a:p>
            <a:p>
              <a:pPr marL="285750" indent="-285750" algn="l">
                <a:buFont typeface="Arial" panose="020B0604020202020204" pitchFamily="34" charset="0"/>
                <a:buChar char="•"/>
              </a:pPr>
              <a:endParaRPr lang="en-GB" sz="900" b="0" dirty="0">
                <a:effectLst/>
                <a:latin typeface="Söhne"/>
              </a:endParaRPr>
            </a:p>
            <a:p>
              <a:pPr marL="285750" indent="-285750" algn="l">
                <a:buFont typeface="Arial" panose="020B0604020202020204" pitchFamily="34" charset="0"/>
                <a:buChar char="•"/>
              </a:pPr>
              <a:r>
                <a:rPr lang="en-GB" b="0" dirty="0">
                  <a:effectLst/>
                  <a:latin typeface="Söhne"/>
                </a:rPr>
                <a:t>Adaptability ensures that MSMEs are not only prepared for current challenges but are also future-ready to embrace emerging technologies</a:t>
              </a:r>
            </a:p>
          </p:txBody>
        </p:sp>
      </p:grpSp>
    </p:spTree>
    <p:extLst>
      <p:ext uri="{BB962C8B-B14F-4D97-AF65-F5344CB8AC3E}">
        <p14:creationId xmlns:p14="http://schemas.microsoft.com/office/powerpoint/2010/main" val="341429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Thank you!</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Keep learning at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a:t>Unit 1 – Brief introduction</a:t>
            </a:r>
          </a:p>
        </p:txBody>
      </p:sp>
      <p:grpSp>
        <p:nvGrpSpPr>
          <p:cNvPr id="5" name="Gruppo 4">
            <a:extLst>
              <a:ext uri="{FF2B5EF4-FFF2-40B4-BE49-F238E27FC236}">
                <a16:creationId xmlns:a16="http://schemas.microsoft.com/office/drawing/2014/main" id="{35BF7C27-E9D2-9740-E37C-D935F6E55969}"/>
              </a:ext>
            </a:extLst>
          </p:cNvPr>
          <p:cNvGrpSpPr/>
          <p:nvPr/>
        </p:nvGrpSpPr>
        <p:grpSpPr>
          <a:xfrm>
            <a:off x="542494" y="1648438"/>
            <a:ext cx="11107012" cy="1509438"/>
            <a:chOff x="542494" y="1648438"/>
            <a:chExt cx="11107012" cy="1509438"/>
          </a:xfrm>
        </p:grpSpPr>
        <p:sp>
          <p:nvSpPr>
            <p:cNvPr id="3" name="Elipse 12">
              <a:extLst>
                <a:ext uri="{FF2B5EF4-FFF2-40B4-BE49-F238E27FC236}">
                  <a16:creationId xmlns:a16="http://schemas.microsoft.com/office/drawing/2014/main" id="{FDA81676-ADA5-5D5A-46B3-DAB50EBEE07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contenido 2">
              <a:extLst>
                <a:ext uri="{FF2B5EF4-FFF2-40B4-BE49-F238E27FC236}">
                  <a16:creationId xmlns:a16="http://schemas.microsoft.com/office/drawing/2014/main" id="{F42BB122-2BD9-3EB1-5C45-47C9D58D94FA}"/>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dirty="0"/>
                <a:t>Unit 1. Embracing Innovation for Digital Transformation</a:t>
              </a:r>
              <a:endParaRPr lang="en-GB" sz="2400" dirty="0"/>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Explore the importance of embracing innovation as a catalyst for digital transformation in MSMEs</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Learn about the mindset and strategies needed to foster a culture of innovation, adapt to disruptive technologies, and drive organisational change management towards digital resilience</a:t>
              </a:r>
              <a:endParaRPr lang="en-GB" sz="2400" dirty="0">
                <a:latin typeface="Calibri" panose="020F0502020204030204" pitchFamily="34" charset="0"/>
                <a:cs typeface="Calibri" panose="020F0502020204030204" pitchFamily="34" charset="0"/>
              </a:endParaRPr>
            </a:p>
            <a:p>
              <a:endParaRPr lang="en-GB" sz="2400" b="1" dirty="0"/>
            </a:p>
          </p:txBody>
        </p:sp>
      </p:grpSp>
    </p:spTree>
    <p:extLst>
      <p:ext uri="{BB962C8B-B14F-4D97-AF65-F5344CB8AC3E}">
        <p14:creationId xmlns:p14="http://schemas.microsoft.com/office/powerpoint/2010/main" val="427076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a:t>Unit 2 – Brief introduction</a:t>
            </a: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684792C0-CCCF-0934-E467-6136699471D1}"/>
              </a:ext>
            </a:extLst>
          </p:cNvPr>
          <p:cNvGrpSpPr/>
          <p:nvPr/>
        </p:nvGrpSpPr>
        <p:grpSpPr>
          <a:xfrm>
            <a:off x="542494" y="1648438"/>
            <a:ext cx="11107012" cy="1509438"/>
            <a:chOff x="542494" y="1648438"/>
            <a:chExt cx="11107012" cy="1509438"/>
          </a:xfrm>
        </p:grpSpPr>
        <p:sp>
          <p:nvSpPr>
            <p:cNvPr id="4" name="Marcador de contenido 2">
              <a:extLst>
                <a:ext uri="{FF2B5EF4-FFF2-40B4-BE49-F238E27FC236}">
                  <a16:creationId xmlns:a16="http://schemas.microsoft.com/office/drawing/2014/main" id="{FFE996BC-6833-E18E-B664-60F7A2BF24C1}"/>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2. Harnessing the Power of Innovative Digital Solutions</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Discover the potential of digital solutions such as cloud computing, (data) analytics, Automation and AI for MSMEs</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Gain insights into how these technologies can optimise business processes, enhance decision</a:t>
              </a:r>
              <a:r>
                <a:rPr lang="en-GB" sz="2400" dirty="0">
                  <a:latin typeface="Calibri" panose="020F0502020204030204" pitchFamily="34" charset="0"/>
                  <a:cs typeface="Calibri" panose="020F0502020204030204" pitchFamily="34" charset="0"/>
                </a:rPr>
                <a:t>–</a:t>
              </a:r>
              <a:r>
                <a:rPr lang="en-GB" sz="2400" b="0" i="0" dirty="0">
                  <a:effectLst/>
                  <a:latin typeface="Calibri" panose="020F0502020204030204" pitchFamily="34" charset="0"/>
                  <a:cs typeface="Calibri" panose="020F0502020204030204" pitchFamily="34" charset="0"/>
                </a:rPr>
                <a:t>making, and create competitive advantages in the digital landscape</a:t>
              </a:r>
              <a:endParaRPr lang="en-GB" sz="2400" dirty="0">
                <a:latin typeface="Calibri" panose="020F0502020204030204" pitchFamily="34" charset="0"/>
                <a:cs typeface="Calibri" panose="020F0502020204030204" pitchFamily="34" charset="0"/>
              </a:endParaRPr>
            </a:p>
          </p:txBody>
        </p:sp>
        <p:sp>
          <p:nvSpPr>
            <p:cNvPr id="3" name="Elipse 12">
              <a:extLst>
                <a:ext uri="{FF2B5EF4-FFF2-40B4-BE49-F238E27FC236}">
                  <a16:creationId xmlns:a16="http://schemas.microsoft.com/office/drawing/2014/main" id="{470FD081-7832-F3E6-8FBE-4572A0D19BB3}"/>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8252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a:t>Unit 3 – Brief introduction</a:t>
            </a: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71FF0CEC-4484-ED42-6CFF-6C7F1E88FF3D}"/>
              </a:ext>
            </a:extLst>
          </p:cNvPr>
          <p:cNvGrpSpPr/>
          <p:nvPr/>
        </p:nvGrpSpPr>
        <p:grpSpPr>
          <a:xfrm>
            <a:off x="542494" y="1648438"/>
            <a:ext cx="11107012" cy="1509438"/>
            <a:chOff x="542494" y="1648438"/>
            <a:chExt cx="11107012" cy="1509438"/>
          </a:xfrm>
        </p:grpSpPr>
        <p:sp>
          <p:nvSpPr>
            <p:cNvPr id="3" name="Marcador de contenido 2">
              <a:extLst>
                <a:ext uri="{FF2B5EF4-FFF2-40B4-BE49-F238E27FC236}">
                  <a16:creationId xmlns:a16="http://schemas.microsoft.com/office/drawing/2014/main" id="{15199028-8969-1A36-C945-DAF31DB7F38E}"/>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3. Implementing Innovative Digital Solutions for Business Growth</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Learn how to effectively implement and leverage innovative digital solutions within MSMEs</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Explore practical approaches to adopting and integrating technologies such as cloud computing, analytics, and AI into business operations</a:t>
              </a:r>
            </a:p>
            <a:p>
              <a:pPr marL="342900" indent="-342900" algn="just">
                <a:buFont typeface="Arial" panose="020B0604020202020204" pitchFamily="34" charset="0"/>
                <a:buChar char="•"/>
              </a:pPr>
              <a:r>
                <a:rPr lang="en-GB" sz="2400" b="0" i="0" dirty="0">
                  <a:effectLst/>
                  <a:latin typeface="Calibri" panose="020F0502020204030204" pitchFamily="34" charset="0"/>
                  <a:cs typeface="Calibri" panose="020F0502020204030204" pitchFamily="34" charset="0"/>
                </a:rPr>
                <a:t>Understand the challenges and best practices associated with successful implementation and utilisation of these technologies for sustainable business growth</a:t>
              </a:r>
              <a:endParaRPr lang="en-GB" sz="2400" dirty="0">
                <a:latin typeface="Calibri" panose="020F0502020204030204" pitchFamily="34" charset="0"/>
                <a:cs typeface="Calibri" panose="020F0502020204030204" pitchFamily="34" charset="0"/>
              </a:endParaRPr>
            </a:p>
          </p:txBody>
        </p:sp>
        <p:sp>
          <p:nvSpPr>
            <p:cNvPr id="4" name="Elipse 12">
              <a:extLst>
                <a:ext uri="{FF2B5EF4-FFF2-40B4-BE49-F238E27FC236}">
                  <a16:creationId xmlns:a16="http://schemas.microsoft.com/office/drawing/2014/main" id="{BBC5EA4C-E4FE-255F-5250-AB2E6C29626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20037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Learning objectives</a:t>
            </a:r>
            <a:endParaRPr lang="en-GB"/>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4069837"/>
            <a:chOff x="460114" y="1648438"/>
            <a:chExt cx="11118369" cy="4069837"/>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292662"/>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INNOVATION FOR DIGITAL TRANSFORMATION</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sz="1800" dirty="0">
                  <a:latin typeface="Calibri" panose="020F0502020204030204" pitchFamily="34" charset="0"/>
                  <a:cs typeface="Calibri" panose="020F0502020204030204" pitchFamily="34" charset="0"/>
                </a:rPr>
                <a:t>Understand the concept of digital transformation and articulate its significance for MSMEs</a:t>
              </a:r>
            </a:p>
            <a:p>
              <a:pPr marL="342900" indent="-342900" algn="just">
                <a:buFont typeface="Arial" panose="020B0604020202020204" pitchFamily="34" charset="0"/>
                <a:buChar char="•"/>
              </a:pPr>
              <a:endParaRPr lang="en-GB"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sz="1800" dirty="0">
                  <a:latin typeface="Calibri" panose="020F0502020204030204" pitchFamily="34" charset="0"/>
                  <a:cs typeface="Calibri" panose="020F0502020204030204" pitchFamily="34" charset="0"/>
                </a:rPr>
                <a:t>Foster a culture of innovation within a MSME, including strategies for mindset shift and practical approaches to driving organisational change</a:t>
              </a: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At the end of this module you will be able to…</a:t>
              </a:r>
              <a:endParaRPr lang="en-GB" sz="2400" dirty="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90" y="3613523"/>
              <a:ext cx="10636493" cy="692497"/>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INNOVATIVE DIGITAL SOLUTIONS</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solidFill>
                    <a:srgbClr val="1B193E"/>
                  </a:solidFill>
                  <a:latin typeface="Söhne"/>
                </a:rPr>
                <a:t>Gain insights into innovative digital solutions, i</a:t>
              </a:r>
              <a:r>
                <a:rPr lang="en-GB" b="0" i="0" dirty="0">
                  <a:solidFill>
                    <a:srgbClr val="1B193E"/>
                  </a:solidFill>
                  <a:effectLst/>
                  <a:latin typeface="Söhne"/>
                </a:rPr>
                <a:t>dentifying and evaluating their potential</a:t>
              </a:r>
              <a:endParaRPr lang="en-GB" sz="1800" dirty="0">
                <a:solidFill>
                  <a:srgbClr val="1B193E"/>
                </a:solidFill>
                <a:latin typeface="Calibri" panose="020F0502020204030204" pitchFamily="34" charset="0"/>
                <a:cs typeface="Calibri" panose="020F0502020204030204" pitchFamily="34" charset="0"/>
              </a:endParaRPr>
            </a:p>
          </p:txBody>
        </p:sp>
        <p:sp>
          <p:nvSpPr>
            <p:cNvPr id="25" name="Elipse 12">
              <a:extLst>
                <a:ext uri="{FF2B5EF4-FFF2-40B4-BE49-F238E27FC236}">
                  <a16:creationId xmlns:a16="http://schemas.microsoft.com/office/drawing/2014/main" id="{519769E6-E8CA-EFF5-67EA-4F70FEABF27B}"/>
                </a:ext>
              </a:extLst>
            </p:cNvPr>
            <p:cNvSpPr/>
            <p:nvPr/>
          </p:nvSpPr>
          <p:spPr>
            <a:xfrm>
              <a:off x="545903" y="367662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90" y="4425613"/>
              <a:ext cx="10636493" cy="1292662"/>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BUSINESS GROWTH</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latin typeface="Calibri" panose="020F0502020204030204" pitchFamily="34" charset="0"/>
                  <a:cs typeface="Calibri" panose="020F0502020204030204" pitchFamily="34" charset="0"/>
                </a:rPr>
                <a:t>P</a:t>
              </a:r>
              <a:r>
                <a:rPr lang="en-GB" sz="1800" dirty="0">
                  <a:latin typeface="Calibri" panose="020F0502020204030204" pitchFamily="34" charset="0"/>
                  <a:cs typeface="Calibri" panose="020F0502020204030204" pitchFamily="34" charset="0"/>
                </a:rPr>
                <a:t>lan the effective implementation of digital solutions in MSMEs, overcoming common challenges</a:t>
              </a:r>
            </a:p>
            <a:p>
              <a:pPr marL="342900" indent="-342900" algn="just">
                <a:buFont typeface="Arial" panose="020B0604020202020204" pitchFamily="34" charset="0"/>
                <a:buChar char="•"/>
              </a:pPr>
              <a:endParaRPr lang="en-GB"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latin typeface="Calibri" panose="020F0502020204030204" pitchFamily="34" charset="0"/>
                  <a:cs typeface="Calibri" panose="020F0502020204030204" pitchFamily="34" charset="0"/>
                </a:rPr>
                <a:t>H</a:t>
              </a:r>
              <a:r>
                <a:rPr lang="en-GB" sz="1800" dirty="0">
                  <a:latin typeface="Calibri" panose="020F0502020204030204" pitchFamily="34" charset="0"/>
                  <a:cs typeface="Calibri" panose="020F0502020204030204" pitchFamily="34" charset="0"/>
                </a:rPr>
                <a:t>ave a comprehensive understanding of practical approaches to integrating technologies like cloud computing, analytics, automatio</a:t>
              </a:r>
              <a:r>
                <a:rPr lang="en-GB" dirty="0">
                  <a:latin typeface="Calibri" panose="020F0502020204030204" pitchFamily="34" charset="0"/>
                  <a:cs typeface="Calibri" panose="020F0502020204030204" pitchFamily="34" charset="0"/>
                </a:rPr>
                <a:t>n </a:t>
              </a:r>
              <a:r>
                <a:rPr lang="en-GB" sz="1800" dirty="0">
                  <a:latin typeface="Calibri" panose="020F0502020204030204" pitchFamily="34" charset="0"/>
                  <a:cs typeface="Calibri" panose="020F0502020204030204" pitchFamily="34" charset="0"/>
                </a:rPr>
                <a:t>and AI into MSME business operations</a:t>
              </a:r>
            </a:p>
          </p:txBody>
        </p:sp>
        <p:sp>
          <p:nvSpPr>
            <p:cNvPr id="27" name="Elipse 12">
              <a:extLst>
                <a:ext uri="{FF2B5EF4-FFF2-40B4-BE49-F238E27FC236}">
                  <a16:creationId xmlns:a16="http://schemas.microsoft.com/office/drawing/2014/main" id="{1E62CC35-DF27-341B-1DDD-90287F95FB0A}"/>
                </a:ext>
              </a:extLst>
            </p:cNvPr>
            <p:cNvSpPr/>
            <p:nvPr/>
          </p:nvSpPr>
          <p:spPr>
            <a:xfrm>
              <a:off x="545903" y="448871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7710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19"/>
          </a:xfrm>
          <a:prstGeom prst="rect">
            <a:avLst/>
          </a:prstGeom>
          <a:noFill/>
        </p:spPr>
        <p:txBody>
          <a:bodyPr wrap="square" rtlCol="0">
            <a:spAutoFit/>
          </a:bodyPr>
          <a:lstStyle/>
          <a:p>
            <a:pPr algn="just"/>
            <a:r>
              <a:rPr lang="en-GB" dirty="0"/>
              <a:t>Digital transformation refers to the integration of digital solutions into all aspects of a business, fundamentally changing how it operates and delivers value to customers.</a:t>
            </a:r>
          </a:p>
          <a:p>
            <a:pPr algn="just"/>
            <a:endParaRPr lang="en-GB" dirty="0"/>
          </a:p>
          <a:p>
            <a:pPr algn="just"/>
            <a:r>
              <a:rPr lang="en-GB" dirty="0"/>
              <a:t>MSMEs are called to adopt and integrate digital technologies to stay competitive and reach a long-term success. </a:t>
            </a:r>
          </a:p>
          <a:p>
            <a:pPr algn="just"/>
            <a:endParaRPr lang="en-GB" dirty="0"/>
          </a:p>
          <a:p>
            <a:pPr algn="just"/>
            <a:r>
              <a:rPr lang="en-GB" dirty="0"/>
              <a:t>In this content, the digital transformation is a </a:t>
            </a:r>
            <a:r>
              <a:rPr lang="en-GB" b="1" dirty="0"/>
              <a:t>key driver for </a:t>
            </a:r>
            <a:r>
              <a:rPr lang="en-GB" dirty="0"/>
              <a:t>MSMEs to enhance:</a:t>
            </a:r>
          </a:p>
          <a:p>
            <a:pPr algn="just"/>
            <a:endParaRPr lang="en-GB" dirty="0"/>
          </a:p>
          <a:p>
            <a:pPr marL="285750" indent="-285750" algn="just">
              <a:buFont typeface="Arial" panose="020B0604020202020204" pitchFamily="34" charset="0"/>
              <a:buChar char="•"/>
            </a:pPr>
            <a:r>
              <a:rPr lang="en-GB" b="1" dirty="0">
                <a:solidFill>
                  <a:srgbClr val="1B193E"/>
                </a:solidFill>
              </a:rPr>
              <a:t>Efficiency: </a:t>
            </a:r>
            <a:r>
              <a:rPr lang="en-GB" dirty="0">
                <a:solidFill>
                  <a:srgbClr val="1B193E"/>
                </a:solidFill>
              </a:rPr>
              <a:t>Streamlining processes to accomplish tasks with minimal resources, time and waste, ensuring optimal productivity</a:t>
            </a:r>
          </a:p>
          <a:p>
            <a:pPr marL="285750" indent="-285750" algn="just">
              <a:buFont typeface="Arial" panose="020B0604020202020204" pitchFamily="34" charset="0"/>
              <a:buChar char="•"/>
            </a:pPr>
            <a:endParaRPr lang="en-GB" b="1" dirty="0">
              <a:solidFill>
                <a:srgbClr val="1B193E"/>
              </a:solidFill>
            </a:endParaRPr>
          </a:p>
          <a:p>
            <a:pPr marL="285750" indent="-285750" algn="just">
              <a:buFont typeface="Arial" panose="020B0604020202020204" pitchFamily="34" charset="0"/>
              <a:buChar char="•"/>
            </a:pPr>
            <a:r>
              <a:rPr lang="en-GB" b="1" dirty="0">
                <a:solidFill>
                  <a:srgbClr val="1B193E"/>
                </a:solidFill>
              </a:rPr>
              <a:t>Agility: </a:t>
            </a:r>
            <a:r>
              <a:rPr lang="en-GB" dirty="0">
                <a:solidFill>
                  <a:srgbClr val="1B193E"/>
                </a:solidFill>
              </a:rPr>
              <a:t>Adapting and responding to changes in the business environment</a:t>
            </a:r>
          </a:p>
          <a:p>
            <a:pPr marL="285750" indent="-285750" algn="just">
              <a:buFont typeface="Arial" panose="020B0604020202020204" pitchFamily="34" charset="0"/>
              <a:buChar char="•"/>
            </a:pPr>
            <a:endParaRPr lang="en-GB" b="1" dirty="0">
              <a:solidFill>
                <a:srgbClr val="1B193E"/>
              </a:solidFill>
            </a:endParaRPr>
          </a:p>
          <a:p>
            <a:pPr marL="285750" indent="-285750" algn="just">
              <a:buFont typeface="Arial" panose="020B0604020202020204" pitchFamily="34" charset="0"/>
              <a:buChar char="•"/>
            </a:pPr>
            <a:r>
              <a:rPr lang="en-GB" b="1" dirty="0">
                <a:solidFill>
                  <a:srgbClr val="1B193E"/>
                </a:solidFill>
              </a:rPr>
              <a:t>Enhanced Customer Experience: </a:t>
            </a:r>
            <a:r>
              <a:rPr lang="en-GB" dirty="0">
                <a:solidFill>
                  <a:srgbClr val="1B193E"/>
                </a:solidFill>
              </a:rPr>
              <a:t>Elevating customer services and satisfaction through personalised interactions</a:t>
            </a: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Innovation for Digital Transformation</a:t>
            </a:r>
          </a:p>
          <a:p>
            <a:r>
              <a:rPr lang="en-GB" sz="2200" dirty="0"/>
              <a:t>1.1 Introduction to Digital Transformation in MSMEs (1)</a:t>
            </a:r>
          </a:p>
        </p:txBody>
      </p:sp>
    </p:spTree>
    <p:extLst>
      <p:ext uri="{BB962C8B-B14F-4D97-AF65-F5344CB8AC3E}">
        <p14:creationId xmlns:p14="http://schemas.microsoft.com/office/powerpoint/2010/main" val="1702140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Innovation for Digital Transformation</a:t>
            </a:r>
          </a:p>
          <a:p>
            <a:r>
              <a:rPr lang="en-GB" sz="2200" dirty="0"/>
              <a:t>1.1 Introduction to Digital Transformation in MSMEs (2)</a:t>
            </a:r>
          </a:p>
        </p:txBody>
      </p:sp>
      <p:grpSp>
        <p:nvGrpSpPr>
          <p:cNvPr id="4" name="Gruppo 3">
            <a:extLst>
              <a:ext uri="{FF2B5EF4-FFF2-40B4-BE49-F238E27FC236}">
                <a16:creationId xmlns:a16="http://schemas.microsoft.com/office/drawing/2014/main" id="{660886B1-EBF4-76C5-C159-19C144AD9F70}"/>
              </a:ext>
            </a:extLst>
          </p:cNvPr>
          <p:cNvGrpSpPr/>
          <p:nvPr/>
        </p:nvGrpSpPr>
        <p:grpSpPr>
          <a:xfrm>
            <a:off x="471471" y="1489412"/>
            <a:ext cx="11249056" cy="3996018"/>
            <a:chOff x="471471" y="1489412"/>
            <a:chExt cx="11249056" cy="3996018"/>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2"/>
            </a:xfrm>
            <a:prstGeom prst="rect">
              <a:avLst/>
            </a:prstGeom>
            <a:noFill/>
          </p:spPr>
          <p:txBody>
            <a:bodyPr wrap="square" rtlCol="0">
              <a:spAutoFit/>
            </a:bodyPr>
            <a:lstStyle/>
            <a:p>
              <a:pPr algn="just"/>
              <a:r>
                <a:rPr lang="en-GB" dirty="0"/>
                <a:t>From traditional state to digital transformation: the </a:t>
              </a:r>
              <a:r>
                <a:rPr lang="en-GB" b="1" dirty="0"/>
                <a:t>Transformation Process Diagram</a:t>
              </a:r>
              <a:endParaRPr lang="en-GB" dirty="0"/>
            </a:p>
          </p:txBody>
        </p:sp>
        <p:graphicFrame>
          <p:nvGraphicFramePr>
            <p:cNvPr id="11" name="Diagramma 10">
              <a:extLst>
                <a:ext uri="{FF2B5EF4-FFF2-40B4-BE49-F238E27FC236}">
                  <a16:creationId xmlns:a16="http://schemas.microsoft.com/office/drawing/2014/main" id="{F4881EFE-ED9A-B589-2ACB-C4BCB001BC03}"/>
                </a:ext>
              </a:extLst>
            </p:cNvPr>
            <p:cNvGraphicFramePr/>
            <p:nvPr>
              <p:extLst>
                <p:ext uri="{D42A27DB-BD31-4B8C-83A1-F6EECF244321}">
                  <p14:modId xmlns:p14="http://schemas.microsoft.com/office/powerpoint/2010/main" val="2370591204"/>
                </p:ext>
              </p:extLst>
            </p:nvPr>
          </p:nvGraphicFramePr>
          <p:xfrm>
            <a:off x="556495" y="1967160"/>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a:extLst>
                <a:ext uri="{FF2B5EF4-FFF2-40B4-BE49-F238E27FC236}">
                  <a16:creationId xmlns:a16="http://schemas.microsoft.com/office/drawing/2014/main" id="{445C0921-BC91-B6F8-C0FD-E048475695CC}"/>
                </a:ext>
              </a:extLst>
            </p:cNvPr>
            <p:cNvSpPr txBox="1"/>
            <p:nvPr/>
          </p:nvSpPr>
          <p:spPr>
            <a:xfrm>
              <a:off x="471471" y="2900107"/>
              <a:ext cx="11249055" cy="2585323"/>
            </a:xfrm>
            <a:prstGeom prst="rect">
              <a:avLst/>
            </a:prstGeom>
            <a:noFill/>
          </p:spPr>
          <p:txBody>
            <a:bodyPr wrap="square" rtlCol="0">
              <a:spAutoFit/>
            </a:bodyPr>
            <a:lstStyle/>
            <a:p>
              <a:pPr algn="just"/>
              <a:r>
                <a:rPr lang="en-GB" dirty="0"/>
                <a:t>The process reflects and consists of 4 phases:</a:t>
              </a:r>
            </a:p>
            <a:p>
              <a:pPr algn="just"/>
              <a:endParaRPr lang="en-GB" dirty="0"/>
            </a:p>
            <a:p>
              <a:pPr marL="342900" indent="-342900" algn="just">
                <a:buFont typeface="+mj-lt"/>
                <a:buAutoNum type="arabicPeriod"/>
              </a:pPr>
              <a:r>
                <a:rPr lang="en-GB" dirty="0"/>
                <a:t>The state before digital transformation</a:t>
              </a:r>
            </a:p>
            <a:p>
              <a:pPr marL="342900" indent="-342900" algn="just">
                <a:buFont typeface="+mj-lt"/>
                <a:buAutoNum type="arabicPeriod"/>
              </a:pPr>
              <a:endParaRPr lang="en-GB" dirty="0"/>
            </a:p>
            <a:p>
              <a:pPr marL="342900" indent="-342900" algn="just">
                <a:buFont typeface="+mj-lt"/>
                <a:buAutoNum type="arabicPeriod"/>
              </a:pPr>
              <a:r>
                <a:rPr lang="en-GB" dirty="0"/>
                <a:t>The adoption of digital technologies</a:t>
              </a:r>
            </a:p>
            <a:p>
              <a:pPr marL="342900" indent="-342900" algn="just">
                <a:buFont typeface="+mj-lt"/>
                <a:buAutoNum type="arabicPeriod"/>
              </a:pPr>
              <a:endParaRPr lang="en-GB" dirty="0"/>
            </a:p>
            <a:p>
              <a:pPr marL="342900" indent="-342900" algn="just">
                <a:buFont typeface="+mj-lt"/>
                <a:buAutoNum type="arabicPeriod"/>
              </a:pPr>
              <a:r>
                <a:rPr lang="en-GB" dirty="0"/>
                <a:t>The integration of digital technologies into various aspects and operations</a:t>
              </a:r>
            </a:p>
            <a:p>
              <a:pPr marL="342900" indent="-342900" algn="just">
                <a:buFont typeface="+mj-lt"/>
                <a:buAutoNum type="arabicPeriod"/>
              </a:pPr>
              <a:endParaRPr lang="en-GB" dirty="0"/>
            </a:p>
            <a:p>
              <a:pPr marL="342900" indent="-342900" algn="just">
                <a:buFont typeface="+mj-lt"/>
                <a:buAutoNum type="arabicPeriod"/>
              </a:pPr>
              <a:r>
                <a:rPr lang="en-GB" dirty="0"/>
                <a:t>The achieved state of digital transformation</a:t>
              </a:r>
            </a:p>
          </p:txBody>
        </p:sp>
      </p:grpSp>
    </p:spTree>
    <p:extLst>
      <p:ext uri="{BB962C8B-B14F-4D97-AF65-F5344CB8AC3E}">
        <p14:creationId xmlns:p14="http://schemas.microsoft.com/office/powerpoint/2010/main" val="40653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Innovation for Digital Transformation</a:t>
            </a:r>
          </a:p>
          <a:p>
            <a:r>
              <a:rPr lang="en-GB" sz="2200" dirty="0"/>
              <a:t>1.2 Building a Culture of Innovation</a:t>
            </a:r>
          </a:p>
        </p:txBody>
      </p:sp>
      <p:grpSp>
        <p:nvGrpSpPr>
          <p:cNvPr id="13" name="Gruppo 12">
            <a:extLst>
              <a:ext uri="{FF2B5EF4-FFF2-40B4-BE49-F238E27FC236}">
                <a16:creationId xmlns:a16="http://schemas.microsoft.com/office/drawing/2014/main" id="{4934813D-1E89-04B2-BFA8-601E73BD063B}"/>
              </a:ext>
            </a:extLst>
          </p:cNvPr>
          <p:cNvGrpSpPr/>
          <p:nvPr/>
        </p:nvGrpSpPr>
        <p:grpSpPr>
          <a:xfrm>
            <a:off x="471472" y="1611559"/>
            <a:ext cx="11249055" cy="4066730"/>
            <a:chOff x="471472" y="1611559"/>
            <a:chExt cx="11249055" cy="4066730"/>
          </a:xfrm>
        </p:grpSpPr>
        <p:graphicFrame>
          <p:nvGraphicFramePr>
            <p:cNvPr id="6" name="Diagramma 5">
              <a:extLst>
                <a:ext uri="{FF2B5EF4-FFF2-40B4-BE49-F238E27FC236}">
                  <a16:creationId xmlns:a16="http://schemas.microsoft.com/office/drawing/2014/main" id="{34E2A883-8812-8B94-CB4C-47767674F935}"/>
                </a:ext>
              </a:extLst>
            </p:cNvPr>
            <p:cNvGraphicFramePr/>
            <p:nvPr>
              <p:extLst>
                <p:ext uri="{D42A27DB-BD31-4B8C-83A1-F6EECF244321}">
                  <p14:modId xmlns:p14="http://schemas.microsoft.com/office/powerpoint/2010/main" val="3908876006"/>
                </p:ext>
              </p:extLst>
            </p:nvPr>
          </p:nvGraphicFramePr>
          <p:xfrm>
            <a:off x="556495" y="1611559"/>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1B3F519-E418-9A16-DF41-98B347E54EC2}"/>
                </a:ext>
              </a:extLst>
            </p:cNvPr>
            <p:cNvSpPr txBox="1"/>
            <p:nvPr/>
          </p:nvSpPr>
          <p:spPr>
            <a:xfrm>
              <a:off x="471472" y="2538968"/>
              <a:ext cx="11249055" cy="3139321"/>
            </a:xfrm>
            <a:prstGeom prst="rect">
              <a:avLst/>
            </a:prstGeom>
            <a:noFill/>
          </p:spPr>
          <p:txBody>
            <a:bodyPr wrap="square" rtlCol="0">
              <a:spAutoFit/>
            </a:bodyPr>
            <a:lstStyle/>
            <a:p>
              <a:pPr algn="just"/>
              <a:r>
                <a:rPr lang="en-GB" dirty="0"/>
                <a:t>In the realm of innovative digital solutions and as an initial step in the digital transformation journey – transitioning from a traditional state to digital adoption – MSMEs need to </a:t>
              </a:r>
              <a:r>
                <a:rPr lang="en-GB" b="1" dirty="0"/>
                <a:t>shift in mindset towards innovation</a:t>
              </a:r>
              <a:r>
                <a:rPr lang="en-GB" dirty="0"/>
                <a:t>.</a:t>
              </a:r>
            </a:p>
            <a:p>
              <a:pPr algn="just"/>
              <a:endParaRPr lang="en-GB" dirty="0"/>
            </a:p>
            <a:p>
              <a:pPr algn="just"/>
              <a:r>
                <a:rPr lang="en-GB" dirty="0"/>
                <a:t>Tips for MSMEs for internally building a culture of innovation:</a:t>
              </a:r>
            </a:p>
            <a:p>
              <a:pPr algn="just"/>
              <a:endParaRPr lang="en-GB" dirty="0"/>
            </a:p>
            <a:p>
              <a:pPr marL="285750" indent="-285750" algn="just">
                <a:buFont typeface="Arial" panose="020B0604020202020204" pitchFamily="34" charset="0"/>
                <a:buChar char="•"/>
              </a:pPr>
              <a:r>
                <a:rPr lang="en-GB" dirty="0"/>
                <a:t>From “This is how we have always done it” to “How can we do it better?”</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Open communication and idea-sharing – brainstorming sessions and cross-functional teams working on innovation</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Intrapreneurship – a monthly ‘Innovation Day’ where employees dedicated time to work on personal projects, leading to the development of a successful new product and / or innovative processes</a:t>
              </a:r>
            </a:p>
          </p:txBody>
        </p:sp>
        <p:sp>
          <p:nvSpPr>
            <p:cNvPr id="8" name="Cornice 7">
              <a:extLst>
                <a:ext uri="{FF2B5EF4-FFF2-40B4-BE49-F238E27FC236}">
                  <a16:creationId xmlns:a16="http://schemas.microsoft.com/office/drawing/2014/main" id="{828EC3D2-35D1-D522-A34D-FD98BB42F1E4}"/>
                </a:ext>
              </a:extLst>
            </p:cNvPr>
            <p:cNvSpPr/>
            <p:nvPr/>
          </p:nvSpPr>
          <p:spPr>
            <a:xfrm>
              <a:off x="3048000" y="1611559"/>
              <a:ext cx="850900" cy="82453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Elemento grafico 9" descr="Lente di ingrandimento con riempimento a tinta unita">
              <a:extLst>
                <a:ext uri="{FF2B5EF4-FFF2-40B4-BE49-F238E27FC236}">
                  <a16:creationId xmlns:a16="http://schemas.microsoft.com/office/drawing/2014/main" id="{E0B0883B-3285-6397-557C-2D7C9F4D7A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5836" y="1681945"/>
              <a:ext cx="695227" cy="695227"/>
            </a:xfrm>
            <a:prstGeom prst="rect">
              <a:avLst/>
            </a:prstGeom>
          </p:spPr>
        </p:pic>
      </p:grpSp>
    </p:spTree>
    <p:extLst>
      <p:ext uri="{BB962C8B-B14F-4D97-AF65-F5344CB8AC3E}">
        <p14:creationId xmlns:p14="http://schemas.microsoft.com/office/powerpoint/2010/main" val="2716464442"/>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1931</TotalTime>
  <Words>3014</Words>
  <Application>Microsoft Macintosh PowerPoint</Application>
  <PresentationFormat>Widescreen</PresentationFormat>
  <Paragraphs>349</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Söhne</vt:lpstr>
      <vt:lpstr>DREAM corporate ppt</vt:lpstr>
      <vt:lpstr>Ignite and Innovate: Digital Solutions for MSMEs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s.natale@studenti.unimc.it</cp:lastModifiedBy>
  <cp:revision>101</cp:revision>
  <dcterms:created xsi:type="dcterms:W3CDTF">2022-12-22T12:08:40Z</dcterms:created>
  <dcterms:modified xsi:type="dcterms:W3CDTF">2023-11-28T09:58:17Z</dcterms:modified>
</cp:coreProperties>
</file>